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9"/>
  </p:notesMasterIdLst>
  <p:handoutMasterIdLst>
    <p:handoutMasterId r:id="rId10"/>
  </p:handoutMasterIdLst>
  <p:sldIdLst>
    <p:sldId id="425" r:id="rId2"/>
    <p:sldId id="409" r:id="rId3"/>
    <p:sldId id="404" r:id="rId4"/>
    <p:sldId id="405" r:id="rId5"/>
    <p:sldId id="407" r:id="rId6"/>
    <p:sldId id="408" r:id="rId7"/>
    <p:sldId id="410" r:id="rId8"/>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6220" autoAdjust="0"/>
  </p:normalViewPr>
  <p:slideViewPr>
    <p:cSldViewPr>
      <p:cViewPr varScale="1">
        <p:scale>
          <a:sx n="102" d="100"/>
          <a:sy n="102" d="100"/>
        </p:scale>
        <p:origin x="121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77" d="100"/>
          <a:sy n="77" d="100"/>
        </p:scale>
        <p:origin x="3228" y="9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a:defRPr sz="1200"/>
            </a:lvl1pPr>
          </a:lstStyle>
          <a:p>
            <a:r>
              <a:rPr lang="en-US" sz="1000">
                <a:latin typeface="Arial" panose="020B0604020202020204" pitchFamily="34" charset="0"/>
                <a:cs typeface="Arial" panose="020B0604020202020204" pitchFamily="34" charset="0"/>
              </a:rPr>
              <a:t>Class – The Life Of Christ (210)</a:t>
            </a:r>
          </a:p>
        </p:txBody>
      </p:sp>
      <p:sp>
        <p:nvSpPr>
          <p:cNvPr id="3" name="Date Placeholder 2"/>
          <p:cNvSpPr>
            <a:spLocks noGrp="1"/>
          </p:cNvSpPr>
          <p:nvPr>
            <p:ph type="dt" sz="quarter" idx="1"/>
          </p:nvPr>
        </p:nvSpPr>
        <p:spPr>
          <a:xfrm>
            <a:off x="4143587" y="0"/>
            <a:ext cx="3169920" cy="480060"/>
          </a:xfrm>
          <a:prstGeom prst="rect">
            <a:avLst/>
          </a:prstGeom>
        </p:spPr>
        <p:txBody>
          <a:bodyPr vert="horz" lIns="96653" tIns="48327" rIns="96653" bIns="48327" rtlCol="0"/>
          <a:lstStyle>
            <a:lvl1pPr algn="r">
              <a:defRPr sz="1200"/>
            </a:lvl1pPr>
          </a:lstStyle>
          <a:p>
            <a:r>
              <a:rPr lang="en-US" sz="1000">
                <a:latin typeface="Arial" panose="020B0604020202020204" pitchFamily="34" charset="0"/>
                <a:cs typeface="Arial" panose="020B0604020202020204" pitchFamily="34" charset="0"/>
              </a:rPr>
              <a:t>5/27/2020 pm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9119474"/>
            <a:ext cx="3169920" cy="480060"/>
          </a:xfrm>
          <a:prstGeom prst="rect">
            <a:avLst/>
          </a:prstGeom>
        </p:spPr>
        <p:txBody>
          <a:bodyPr vert="horz" lIns="96653" tIns="48327" rIns="96653" bIns="48327" rtlCol="0" anchor="b"/>
          <a:lstStyle>
            <a:lvl1pPr algn="l">
              <a:defRPr sz="1200"/>
            </a:lvl1pPr>
          </a:lstStyle>
          <a:p>
            <a:r>
              <a:rPr lang="en-US" sz="1000">
                <a:latin typeface="Arial" panose="020B0604020202020204" pitchFamily="34" charset="0"/>
                <a:cs typeface="Arial" panose="020B0604020202020204" pitchFamily="34" charset="0"/>
              </a:rPr>
              <a:t>Chris Simmons</a:t>
            </a:r>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53" tIns="48327" rIns="96653" bIns="48327" rtlCol="0" anchor="b"/>
          <a:lstStyle>
            <a:lvl1pPr algn="r">
              <a:defRPr sz="1200"/>
            </a:lvl1pPr>
          </a:lstStyle>
          <a:p>
            <a:fld id="{BB287F88-45EE-45D4-9D26-9D128B87E348}" type="slidenum">
              <a:rPr lang="en-US" sz="1000">
                <a:latin typeface="Arial" panose="020B0604020202020204" pitchFamily="34" charset="0"/>
                <a:cs typeface="Arial" panose="020B0604020202020204" pitchFamily="34" charset="0"/>
              </a:rPr>
              <a:pPr/>
              <a:t>‹#›</a:t>
            </a:fld>
            <a:endParaRPr lang="en-US" sz="1000">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0388"/>
          </a:xfrm>
          <a:prstGeom prst="rect">
            <a:avLst/>
          </a:prstGeom>
        </p:spPr>
        <p:txBody>
          <a:bodyPr vert="horz" lIns="94851" tIns="47425" rIns="94851" bIns="47425" rtlCol="0"/>
          <a:lstStyle>
            <a:lvl1pPr algn="l">
              <a:defRPr sz="1200"/>
            </a:lvl1pPr>
          </a:lstStyle>
          <a:p>
            <a:r>
              <a:rPr lang="en-US"/>
              <a:t>Class – The Life Of Christ (210)</a:t>
            </a:r>
          </a:p>
        </p:txBody>
      </p:sp>
      <p:sp>
        <p:nvSpPr>
          <p:cNvPr id="3" name="Date Placeholder 2"/>
          <p:cNvSpPr>
            <a:spLocks noGrp="1"/>
          </p:cNvSpPr>
          <p:nvPr>
            <p:ph type="dt" idx="1"/>
          </p:nvPr>
        </p:nvSpPr>
        <p:spPr>
          <a:xfrm>
            <a:off x="4142962" y="0"/>
            <a:ext cx="3170583" cy="480388"/>
          </a:xfrm>
          <a:prstGeom prst="rect">
            <a:avLst/>
          </a:prstGeom>
        </p:spPr>
        <p:txBody>
          <a:bodyPr vert="horz" lIns="94851" tIns="47425" rIns="94851" bIns="47425" rtlCol="0"/>
          <a:lstStyle>
            <a:lvl1pPr algn="r">
              <a:defRPr sz="1200"/>
            </a:lvl1pPr>
          </a:lstStyle>
          <a:p>
            <a:r>
              <a:rPr lang="en-US"/>
              <a:t>5/27/2020 pm</a:t>
            </a:r>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4851" tIns="47425" rIns="94851" bIns="47425" rtlCol="0" anchor="ctr"/>
          <a:lstStyle/>
          <a:p>
            <a:endParaRPr lang="en-US"/>
          </a:p>
        </p:txBody>
      </p:sp>
      <p:sp>
        <p:nvSpPr>
          <p:cNvPr id="5" name="Notes Placeholder 4"/>
          <p:cNvSpPr>
            <a:spLocks noGrp="1"/>
          </p:cNvSpPr>
          <p:nvPr>
            <p:ph type="body" sz="quarter" idx="3"/>
          </p:nvPr>
        </p:nvSpPr>
        <p:spPr>
          <a:xfrm>
            <a:off x="732183" y="4561226"/>
            <a:ext cx="5850835" cy="4320213"/>
          </a:xfrm>
          <a:prstGeom prst="rect">
            <a:avLst/>
          </a:prstGeom>
        </p:spPr>
        <p:txBody>
          <a:bodyPr vert="horz" lIns="94851" tIns="47425" rIns="94851" bIns="4742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173"/>
            <a:ext cx="3170583" cy="480388"/>
          </a:xfrm>
          <a:prstGeom prst="rect">
            <a:avLst/>
          </a:prstGeom>
        </p:spPr>
        <p:txBody>
          <a:bodyPr vert="horz" lIns="94851" tIns="47425" rIns="94851" bIns="47425" rtlCol="0" anchor="b"/>
          <a:lstStyle>
            <a:lvl1pPr algn="l">
              <a:defRPr sz="1200"/>
            </a:lvl1pPr>
          </a:lstStyle>
          <a:p>
            <a:r>
              <a:rPr lang="en-US"/>
              <a:t>Chris Simmons</a:t>
            </a:r>
          </a:p>
        </p:txBody>
      </p:sp>
      <p:sp>
        <p:nvSpPr>
          <p:cNvPr id="7" name="Slide Number Placeholder 6"/>
          <p:cNvSpPr>
            <a:spLocks noGrp="1"/>
          </p:cNvSpPr>
          <p:nvPr>
            <p:ph type="sldNum" sz="quarter" idx="5"/>
          </p:nvPr>
        </p:nvSpPr>
        <p:spPr>
          <a:xfrm>
            <a:off x="4142962" y="9119173"/>
            <a:ext cx="3170583" cy="480388"/>
          </a:xfrm>
          <a:prstGeom prst="rect">
            <a:avLst/>
          </a:prstGeom>
        </p:spPr>
        <p:txBody>
          <a:bodyPr vert="horz" lIns="94851" tIns="47425" rIns="94851" bIns="47425" rtlCol="0" anchor="b"/>
          <a:lstStyle>
            <a:lvl1pPr algn="r">
              <a:defRPr sz="1200"/>
            </a:lvl1pPr>
          </a:lstStyle>
          <a:p>
            <a:fld id="{B82BDFBE-646C-4282-B86A-8E48B8D76660}" type="slidenum">
              <a:rPr lang="en-US" smtClean="0"/>
              <a:t>‹#›</a:t>
            </a:fld>
            <a:endParaRPr lang="en-US"/>
          </a:p>
        </p:txBody>
      </p:sp>
    </p:spTree>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1</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97C2F2F3-0715-4460-9D43-BABA08B6F9DF}"/>
              </a:ext>
            </a:extLst>
          </p:cNvPr>
          <p:cNvSpPr>
            <a:spLocks noGrp="1"/>
          </p:cNvSpPr>
          <p:nvPr>
            <p:ph type="dt" idx="1"/>
          </p:nvPr>
        </p:nvSpPr>
        <p:spPr/>
        <p:txBody>
          <a:bodyPr/>
          <a:lstStyle/>
          <a:p>
            <a:r>
              <a:rPr lang="en-US"/>
              <a:t>5/27/2020 pm</a:t>
            </a:r>
          </a:p>
        </p:txBody>
      </p:sp>
      <p:sp>
        <p:nvSpPr>
          <p:cNvPr id="6" name="Footer Placeholder 5">
            <a:extLst>
              <a:ext uri="{FF2B5EF4-FFF2-40B4-BE49-F238E27FC236}">
                <a16:creationId xmlns:a16="http://schemas.microsoft.com/office/drawing/2014/main" id="{880D63B7-B695-410E-8EE0-2C852E6B063D}"/>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6C05F4D8-7734-43AD-B35B-4834477490AE}"/>
              </a:ext>
            </a:extLst>
          </p:cNvPr>
          <p:cNvSpPr>
            <a:spLocks noGrp="1"/>
          </p:cNvSpPr>
          <p:nvPr>
            <p:ph type="hdr" sz="quarter"/>
          </p:nvPr>
        </p:nvSpPr>
        <p:spPr/>
        <p:txBody>
          <a:bodyPr/>
          <a:lstStyle/>
          <a:p>
            <a:r>
              <a:rPr lang="en-US"/>
              <a:t>Class – The Life Of Christ (210)</a:t>
            </a:r>
          </a:p>
        </p:txBody>
      </p:sp>
    </p:spTree>
    <p:extLst>
      <p:ext uri="{BB962C8B-B14F-4D97-AF65-F5344CB8AC3E}">
        <p14:creationId xmlns:p14="http://schemas.microsoft.com/office/powerpoint/2010/main" val="30422462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dirty="0"/>
              <a:t>Do we say Jesus is “just” a teacher to whom we have no accountability? </a:t>
            </a:r>
          </a:p>
          <a:p>
            <a:pPr defTabSz="948507">
              <a:defRPr/>
            </a:pPr>
            <a:r>
              <a:rPr lang="en-US" dirty="0"/>
              <a:t>We only call an insurance agent when we have a problem? Not to honor him/her or thank them!</a:t>
            </a:r>
          </a:p>
          <a:p>
            <a:pPr defTabSz="948507">
              <a:defRPr/>
            </a:pPr>
            <a:r>
              <a:rPr lang="en-US" dirty="0"/>
              <a:t>Will we just go along with the world and who they say Jesus is? John 7:48 (peer pressure) </a:t>
            </a:r>
          </a:p>
          <a:p>
            <a:pPr defTabSz="948507">
              <a:defRPr/>
            </a:pPr>
            <a:r>
              <a:rPr lang="en-US" dirty="0"/>
              <a:t>Are we consistent in how we display our answer? Think Matthew 14 when Jesus walked on the water and Peter walked on the water towards Jesus for a while then doubted. Once in the boat (vs. 33) they proclaimed Jesus was God’s Son. Once again, they slip into the carnal mindset. </a:t>
            </a:r>
          </a:p>
          <a:p>
            <a:pPr defTabSz="948507">
              <a:defRPr/>
            </a:pPr>
            <a:endParaRPr lang="en-US" dirty="0"/>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2</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FA9B2E8B-541F-478D-B2E9-6EEEC99FE412}"/>
              </a:ext>
            </a:extLst>
          </p:cNvPr>
          <p:cNvSpPr>
            <a:spLocks noGrp="1"/>
          </p:cNvSpPr>
          <p:nvPr>
            <p:ph type="dt" idx="1"/>
          </p:nvPr>
        </p:nvSpPr>
        <p:spPr/>
        <p:txBody>
          <a:bodyPr/>
          <a:lstStyle/>
          <a:p>
            <a:r>
              <a:rPr lang="en-US"/>
              <a:t>5/27/2020 pm</a:t>
            </a:r>
          </a:p>
        </p:txBody>
      </p:sp>
      <p:sp>
        <p:nvSpPr>
          <p:cNvPr id="6" name="Footer Placeholder 5">
            <a:extLst>
              <a:ext uri="{FF2B5EF4-FFF2-40B4-BE49-F238E27FC236}">
                <a16:creationId xmlns:a16="http://schemas.microsoft.com/office/drawing/2014/main" id="{77735969-D290-473C-96BC-740F0AEEA490}"/>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923AF4F0-5E26-4452-A557-2ADBB6243E33}"/>
              </a:ext>
            </a:extLst>
          </p:cNvPr>
          <p:cNvSpPr>
            <a:spLocks noGrp="1"/>
          </p:cNvSpPr>
          <p:nvPr>
            <p:ph type="hdr" sz="quarter"/>
          </p:nvPr>
        </p:nvSpPr>
        <p:spPr/>
        <p:txBody>
          <a:bodyPr/>
          <a:lstStyle/>
          <a:p>
            <a:r>
              <a:rPr lang="en-US"/>
              <a:t>Class – The Life Of Christ (210)</a:t>
            </a:r>
          </a:p>
        </p:txBody>
      </p:sp>
    </p:spTree>
    <p:extLst>
      <p:ext uri="{BB962C8B-B14F-4D97-AF65-F5344CB8AC3E}">
        <p14:creationId xmlns:p14="http://schemas.microsoft.com/office/powerpoint/2010/main" val="41043744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dirty="0"/>
              <a:t>Also, how often do we answer that question? Once when we’re baptized? Luke 9:23 Our lifetime commitment is only as strong as our daily resolve.</a:t>
            </a:r>
          </a:p>
          <a:p>
            <a:pPr defTabSz="948507">
              <a:defRPr/>
            </a:pPr>
            <a:r>
              <a:rPr lang="en-US" dirty="0"/>
              <a:t>Do we say Jesus is “just” a teacher to whom we have no accountability? </a:t>
            </a:r>
          </a:p>
          <a:p>
            <a:pPr defTabSz="948507">
              <a:defRPr/>
            </a:pPr>
            <a:r>
              <a:rPr lang="en-US" dirty="0"/>
              <a:t>We only call an insurance agent when we have a problem? Not to honor him/her or thank them!</a:t>
            </a:r>
          </a:p>
          <a:p>
            <a:pPr defTabSz="948507">
              <a:defRPr/>
            </a:pPr>
            <a:r>
              <a:rPr lang="en-US" dirty="0"/>
              <a:t>Will we just go along with the world and who they say Jesus is? John 7:48 (peer pressure) </a:t>
            </a:r>
          </a:p>
          <a:p>
            <a:pPr defTabSz="948507">
              <a:defRPr/>
            </a:pPr>
            <a:r>
              <a:rPr lang="en-US" dirty="0"/>
              <a:t>Are we consistent in how we display our answer? Think Matthew 14 when Jesus walked on the water and Peter walked on the water towards Jesus for a while then doubted. Once in the boat (vs. 33) they proclaimed Jesus was God’s Son. Once again, they slip into the carnal mindset. </a:t>
            </a:r>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3</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F47FF00C-F23F-49DB-9408-2459586A6AEC}"/>
              </a:ext>
            </a:extLst>
          </p:cNvPr>
          <p:cNvSpPr>
            <a:spLocks noGrp="1"/>
          </p:cNvSpPr>
          <p:nvPr>
            <p:ph type="dt" idx="1"/>
          </p:nvPr>
        </p:nvSpPr>
        <p:spPr/>
        <p:txBody>
          <a:bodyPr/>
          <a:lstStyle/>
          <a:p>
            <a:r>
              <a:rPr lang="en-US"/>
              <a:t>5/27/2020 pm</a:t>
            </a:r>
          </a:p>
        </p:txBody>
      </p:sp>
      <p:sp>
        <p:nvSpPr>
          <p:cNvPr id="6" name="Footer Placeholder 5">
            <a:extLst>
              <a:ext uri="{FF2B5EF4-FFF2-40B4-BE49-F238E27FC236}">
                <a16:creationId xmlns:a16="http://schemas.microsoft.com/office/drawing/2014/main" id="{5E5A5651-EB8E-4A61-979B-32193844DB82}"/>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072DE42B-BF1B-4225-8D9A-A95FC7332BA0}"/>
              </a:ext>
            </a:extLst>
          </p:cNvPr>
          <p:cNvSpPr>
            <a:spLocks noGrp="1"/>
          </p:cNvSpPr>
          <p:nvPr>
            <p:ph type="hdr" sz="quarter"/>
          </p:nvPr>
        </p:nvSpPr>
        <p:spPr/>
        <p:txBody>
          <a:bodyPr/>
          <a:lstStyle/>
          <a:p>
            <a:r>
              <a:rPr lang="en-US"/>
              <a:t>Class – The Life Of Christ (210)</a:t>
            </a:r>
          </a:p>
        </p:txBody>
      </p:sp>
    </p:spTree>
    <p:extLst>
      <p:ext uri="{BB962C8B-B14F-4D97-AF65-F5344CB8AC3E}">
        <p14:creationId xmlns:p14="http://schemas.microsoft.com/office/powerpoint/2010/main" val="18930030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dirty="0"/>
              <a:t>MESSIAH - </a:t>
            </a:r>
          </a:p>
          <a:p>
            <a:pPr defTabSz="948507">
              <a:defRPr/>
            </a:pPr>
            <a:r>
              <a:rPr lang="en-US" dirty="0"/>
              <a:t>It was not until the time of Daniel ( sixth century B.C.) that Messiah was used as an actual title of a king who would come in the future (Dan 9:25-26). Still later, as the Jewish people struggled against their political enemies, the Messiah came to be thought of as a political, military ruler.</a:t>
            </a:r>
          </a:p>
          <a:p>
            <a:pPr defTabSz="948507">
              <a:defRPr/>
            </a:pPr>
            <a:r>
              <a:rPr lang="en-US" dirty="0"/>
              <a:t>The word Messiah comes from a Hebrew term that means "anointed one." Its Greek counterpart is </a:t>
            </a:r>
          </a:p>
          <a:p>
            <a:pPr defTabSz="948507">
              <a:defRPr/>
            </a:pPr>
            <a:r>
              <a:rPr lang="en-US" dirty="0"/>
              <a:t>Christos , from which the word Christ comes. Messiah was one of the titles used by early Christians to describe who Jesus was. (Nelson's Illustrated Bible Dictionary)</a:t>
            </a:r>
          </a:p>
          <a:p>
            <a:pPr defTabSz="948507">
              <a:defRPr/>
            </a:pPr>
            <a:endParaRPr lang="en-US" dirty="0"/>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4</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3C2CCCF4-172E-46D7-B0A6-264532658E1B}"/>
              </a:ext>
            </a:extLst>
          </p:cNvPr>
          <p:cNvSpPr>
            <a:spLocks noGrp="1"/>
          </p:cNvSpPr>
          <p:nvPr>
            <p:ph type="dt" idx="1"/>
          </p:nvPr>
        </p:nvSpPr>
        <p:spPr/>
        <p:txBody>
          <a:bodyPr/>
          <a:lstStyle/>
          <a:p>
            <a:r>
              <a:rPr lang="en-US"/>
              <a:t>5/27/2020 pm</a:t>
            </a:r>
          </a:p>
        </p:txBody>
      </p:sp>
      <p:sp>
        <p:nvSpPr>
          <p:cNvPr id="6" name="Footer Placeholder 5">
            <a:extLst>
              <a:ext uri="{FF2B5EF4-FFF2-40B4-BE49-F238E27FC236}">
                <a16:creationId xmlns:a16="http://schemas.microsoft.com/office/drawing/2014/main" id="{2AF9986E-9E24-4082-9D0A-AFA872311362}"/>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96A8FAE7-DE98-4286-8E21-DC29C1D119F8}"/>
              </a:ext>
            </a:extLst>
          </p:cNvPr>
          <p:cNvSpPr>
            <a:spLocks noGrp="1"/>
          </p:cNvSpPr>
          <p:nvPr>
            <p:ph type="hdr" sz="quarter"/>
          </p:nvPr>
        </p:nvSpPr>
        <p:spPr/>
        <p:txBody>
          <a:bodyPr/>
          <a:lstStyle/>
          <a:p>
            <a:r>
              <a:rPr lang="en-US"/>
              <a:t>Class – The Life Of Christ (210)</a:t>
            </a:r>
          </a:p>
        </p:txBody>
      </p:sp>
    </p:spTree>
    <p:extLst>
      <p:ext uri="{BB962C8B-B14F-4D97-AF65-F5344CB8AC3E}">
        <p14:creationId xmlns:p14="http://schemas.microsoft.com/office/powerpoint/2010/main" val="40465009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dirty="0" err="1"/>
              <a:t>Deut</a:t>
            </a:r>
            <a:r>
              <a:rPr lang="en-US" dirty="0"/>
              <a:t> 5:26-27 - For who is there of all flesh who has heard the voice of the living God speaking from the midst of the fire, as we have, and lived? The living God who speaks to man. </a:t>
            </a:r>
          </a:p>
          <a:p>
            <a:pPr defTabSz="948507">
              <a:defRPr/>
            </a:pPr>
            <a:r>
              <a:rPr lang="en-US" dirty="0"/>
              <a:t>Joshua 3:10 - a living God who fights for you.</a:t>
            </a:r>
          </a:p>
          <a:p>
            <a:pPr defTabSz="948507">
              <a:defRPr/>
            </a:pPr>
            <a:r>
              <a:rPr lang="en-US" dirty="0"/>
              <a:t>1 Sam. 17:36 and 2 Kings 19:4 - a God who hears man’s reproach. </a:t>
            </a:r>
          </a:p>
          <a:p>
            <a:pPr defTabSz="948507">
              <a:defRPr/>
            </a:pPr>
            <a:r>
              <a:rPr lang="en-US" dirty="0"/>
              <a:t>Who hears our worship. Psalms 84:2</a:t>
            </a:r>
          </a:p>
          <a:p>
            <a:pPr defTabSz="948507">
              <a:defRPr/>
            </a:pPr>
            <a:r>
              <a:rPr lang="en-US" dirty="0"/>
              <a:t>Who instills fear: Heb. 10:31</a:t>
            </a:r>
          </a:p>
          <a:p>
            <a:pPr defTabSz="948507">
              <a:defRPr/>
            </a:pPr>
            <a:endParaRPr lang="en-US" dirty="0"/>
          </a:p>
          <a:p>
            <a:pPr defTabSz="948507">
              <a:defRPr/>
            </a:pPr>
            <a:endParaRPr lang="en-US" dirty="0"/>
          </a:p>
          <a:p>
            <a:pPr defTabSz="948507">
              <a:defRPr/>
            </a:pPr>
            <a:r>
              <a:rPr lang="en-US" dirty="0"/>
              <a:t>Contrast with Dagon in 1 Samuel 5:1-5</a:t>
            </a:r>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5</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BCE97D16-B12C-4A67-A580-A925E9F0BBF6}"/>
              </a:ext>
            </a:extLst>
          </p:cNvPr>
          <p:cNvSpPr>
            <a:spLocks noGrp="1"/>
          </p:cNvSpPr>
          <p:nvPr>
            <p:ph type="dt" idx="1"/>
          </p:nvPr>
        </p:nvSpPr>
        <p:spPr/>
        <p:txBody>
          <a:bodyPr/>
          <a:lstStyle/>
          <a:p>
            <a:r>
              <a:rPr lang="en-US"/>
              <a:t>5/27/2020 pm</a:t>
            </a:r>
          </a:p>
        </p:txBody>
      </p:sp>
      <p:sp>
        <p:nvSpPr>
          <p:cNvPr id="6" name="Footer Placeholder 5">
            <a:extLst>
              <a:ext uri="{FF2B5EF4-FFF2-40B4-BE49-F238E27FC236}">
                <a16:creationId xmlns:a16="http://schemas.microsoft.com/office/drawing/2014/main" id="{57A1A509-5E77-436D-A339-010F4B2371EC}"/>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3628FB33-0413-4B81-8F08-94920C86D80B}"/>
              </a:ext>
            </a:extLst>
          </p:cNvPr>
          <p:cNvSpPr>
            <a:spLocks noGrp="1"/>
          </p:cNvSpPr>
          <p:nvPr>
            <p:ph type="hdr" sz="quarter"/>
          </p:nvPr>
        </p:nvSpPr>
        <p:spPr/>
        <p:txBody>
          <a:bodyPr/>
          <a:lstStyle/>
          <a:p>
            <a:r>
              <a:rPr lang="en-US"/>
              <a:t>Class – The Life Of Christ (210)</a:t>
            </a:r>
          </a:p>
        </p:txBody>
      </p:sp>
    </p:spTree>
    <p:extLst>
      <p:ext uri="{BB962C8B-B14F-4D97-AF65-F5344CB8AC3E}">
        <p14:creationId xmlns:p14="http://schemas.microsoft.com/office/powerpoint/2010/main" val="9939055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dirty="0"/>
              <a:t>Simon Peter’s growing faith:</a:t>
            </a:r>
          </a:p>
          <a:p>
            <a:pPr defTabSz="948507">
              <a:defRPr/>
            </a:pPr>
            <a:r>
              <a:rPr lang="en-US" dirty="0"/>
              <a:t>Luke 5:8 - seeing the miracle of the great catch of fish, Peter saw the sign and said, “Go away from me Lord, for I am a sinful man.”</a:t>
            </a:r>
          </a:p>
          <a:p>
            <a:pPr defTabSz="948507">
              <a:defRPr/>
            </a:pPr>
            <a:r>
              <a:rPr lang="en-US" dirty="0"/>
              <a:t>Luke 8:49-56- the raising of Jairus daughter. </a:t>
            </a:r>
          </a:p>
          <a:p>
            <a:pPr defTabSz="948507">
              <a:defRPr/>
            </a:pPr>
            <a:r>
              <a:rPr lang="en-US" dirty="0"/>
              <a:t>Matthew 14:28-29 - walking to Jesus on the water. “You are certainly God’s Son”</a:t>
            </a:r>
          </a:p>
          <a:p>
            <a:pPr defTabSz="948507">
              <a:defRPr/>
            </a:pPr>
            <a:r>
              <a:rPr lang="en-US" dirty="0"/>
              <a:t>After the feeding of the 5000, it was Peter who said, “Lord, to whom shall we go? You have words of eternal life.” John 6:68</a:t>
            </a:r>
          </a:p>
          <a:p>
            <a:pPr defTabSz="948507">
              <a:defRPr/>
            </a:pPr>
            <a:r>
              <a:rPr lang="en-US" dirty="0"/>
              <a:t>How was this revealed to us? By flesh and blood? That was the problem in Corinth in chapter 1.</a:t>
            </a:r>
          </a:p>
          <a:p>
            <a:pPr defTabSz="948507">
              <a:defRPr/>
            </a:pPr>
            <a:endParaRPr lang="en-US" dirty="0"/>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6</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BA975C08-07B3-4C8C-A190-079B92A7226F}"/>
              </a:ext>
            </a:extLst>
          </p:cNvPr>
          <p:cNvSpPr>
            <a:spLocks noGrp="1"/>
          </p:cNvSpPr>
          <p:nvPr>
            <p:ph type="dt" idx="1"/>
          </p:nvPr>
        </p:nvSpPr>
        <p:spPr/>
        <p:txBody>
          <a:bodyPr/>
          <a:lstStyle/>
          <a:p>
            <a:r>
              <a:rPr lang="en-US"/>
              <a:t>5/27/2020 pm</a:t>
            </a:r>
          </a:p>
        </p:txBody>
      </p:sp>
      <p:sp>
        <p:nvSpPr>
          <p:cNvPr id="6" name="Footer Placeholder 5">
            <a:extLst>
              <a:ext uri="{FF2B5EF4-FFF2-40B4-BE49-F238E27FC236}">
                <a16:creationId xmlns:a16="http://schemas.microsoft.com/office/drawing/2014/main" id="{AC917852-4A8E-464E-8250-BE4D3D78133D}"/>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92140B57-F142-4179-8DE3-48CFB9E8C16B}"/>
              </a:ext>
            </a:extLst>
          </p:cNvPr>
          <p:cNvSpPr>
            <a:spLocks noGrp="1"/>
          </p:cNvSpPr>
          <p:nvPr>
            <p:ph type="hdr" sz="quarter"/>
          </p:nvPr>
        </p:nvSpPr>
        <p:spPr/>
        <p:txBody>
          <a:bodyPr/>
          <a:lstStyle/>
          <a:p>
            <a:r>
              <a:rPr lang="en-US"/>
              <a:t>Class – The Life Of Christ (210)</a:t>
            </a:r>
          </a:p>
        </p:txBody>
      </p:sp>
    </p:spTree>
    <p:extLst>
      <p:ext uri="{BB962C8B-B14F-4D97-AF65-F5344CB8AC3E}">
        <p14:creationId xmlns:p14="http://schemas.microsoft.com/office/powerpoint/2010/main" val="5790447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dirty="0"/>
              <a:t>Purchased our redemption - Eph 1:7,14; Titus 2:14; 1 Peter 1:19; 2:9; Rev 5:9</a:t>
            </a:r>
          </a:p>
          <a:p>
            <a:pPr defTabSz="948507">
              <a:defRPr/>
            </a:pPr>
            <a:r>
              <a:rPr lang="en-US" dirty="0"/>
              <a:t>Church only used twice (here and in Matthew 18:17, “tell it to the church”) in the gospels - Jesus had always referred to the “kingdom”.</a:t>
            </a:r>
          </a:p>
          <a:p>
            <a:r>
              <a:rPr lang="en-US" dirty="0"/>
              <a:t>The word </a:t>
            </a:r>
            <a:r>
              <a:rPr lang="en-US" i="1" dirty="0" err="1"/>
              <a:t>ekklsia</a:t>
            </a:r>
            <a:r>
              <a:rPr lang="en-US" i="1" dirty="0"/>
              <a:t> </a:t>
            </a:r>
            <a:r>
              <a:rPr lang="en-US" dirty="0"/>
              <a:t>is generally understood to mean “called out.” While it does not always carry the sense of one group separated from another, the </a:t>
            </a:r>
            <a:r>
              <a:rPr lang="en-US" i="1" dirty="0" err="1"/>
              <a:t>ekklsia</a:t>
            </a:r>
            <a:r>
              <a:rPr lang="en-US" i="1" dirty="0"/>
              <a:t> </a:t>
            </a:r>
            <a:r>
              <a:rPr lang="en-US" dirty="0"/>
              <a:t>of Christ meets this literal sense of the word. Peter taught that in Christ, God has “called you out of darkness and into his marvelous light” (1 Pet. 2:9). Those in Christ are “His own</a:t>
            </a:r>
          </a:p>
          <a:p>
            <a:r>
              <a:rPr lang="en-US" dirty="0"/>
              <a:t>special people” (Titus 2:14; 1 Pet. 2:9). Paul taught that Christ has “called you by our gospel” (2 Thess. 2:14). Christians are “called in one body” (Col. 3:15). The church is “His body” (Col. 1:24).</a:t>
            </a:r>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7</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A1F408D2-7B76-424E-9F04-4B27F8A31FBA}"/>
              </a:ext>
            </a:extLst>
          </p:cNvPr>
          <p:cNvSpPr>
            <a:spLocks noGrp="1"/>
          </p:cNvSpPr>
          <p:nvPr>
            <p:ph type="dt" idx="1"/>
          </p:nvPr>
        </p:nvSpPr>
        <p:spPr/>
        <p:txBody>
          <a:bodyPr/>
          <a:lstStyle/>
          <a:p>
            <a:r>
              <a:rPr lang="en-US"/>
              <a:t>5/27/2020 pm</a:t>
            </a:r>
          </a:p>
        </p:txBody>
      </p:sp>
      <p:sp>
        <p:nvSpPr>
          <p:cNvPr id="6" name="Footer Placeholder 5">
            <a:extLst>
              <a:ext uri="{FF2B5EF4-FFF2-40B4-BE49-F238E27FC236}">
                <a16:creationId xmlns:a16="http://schemas.microsoft.com/office/drawing/2014/main" id="{F42AF157-AE2D-4255-91DC-B6DFE664FA43}"/>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AB1CA29D-1E06-4B64-884D-DD151D38B8B7}"/>
              </a:ext>
            </a:extLst>
          </p:cNvPr>
          <p:cNvSpPr>
            <a:spLocks noGrp="1"/>
          </p:cNvSpPr>
          <p:nvPr>
            <p:ph type="hdr" sz="quarter"/>
          </p:nvPr>
        </p:nvSpPr>
        <p:spPr/>
        <p:txBody>
          <a:bodyPr/>
          <a:lstStyle/>
          <a:p>
            <a:r>
              <a:rPr lang="en-US"/>
              <a:t>Class – The Life Of Christ (210)</a:t>
            </a:r>
          </a:p>
        </p:txBody>
      </p:sp>
    </p:spTree>
    <p:extLst>
      <p:ext uri="{BB962C8B-B14F-4D97-AF65-F5344CB8AC3E}">
        <p14:creationId xmlns:p14="http://schemas.microsoft.com/office/powerpoint/2010/main" val="22518384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4950"/>
            </a:lvl1pPr>
          </a:lstStyle>
          <a:p>
            <a:r>
              <a:rPr lang="en-US"/>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1800">
                <a:solidFill>
                  <a:schemeClr val="tx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9" name="Footer Placeholder 8"/>
          <p:cNvSpPr>
            <a:spLocks noGrp="1"/>
          </p:cNvSpPr>
          <p:nvPr>
            <p:ph type="ftr" sz="quarter" idx="12"/>
          </p:nvPr>
        </p:nvSpPr>
        <p:spPr/>
        <p:txBody>
          <a:bodyPr/>
          <a:lstStyle>
            <a:lvl1pPr>
              <a:defRPr>
                <a:solidFill>
                  <a:schemeClr val="tx1"/>
                </a:solidFill>
              </a:defRPr>
            </a:lvl1pPr>
          </a:lstStyle>
          <a:p>
            <a:r>
              <a:rPr lang="en-US" dirty="0"/>
              <a:t>Add a footer</a:t>
            </a:r>
          </a:p>
        </p:txBody>
      </p:sp>
      <p:sp>
        <p:nvSpPr>
          <p:cNvPr id="7" name="Date Placeholder 6"/>
          <p:cNvSpPr>
            <a:spLocks noGrp="1"/>
          </p:cNvSpPr>
          <p:nvPr>
            <p:ph type="dt" sz="half" idx="10"/>
          </p:nvPr>
        </p:nvSpPr>
        <p:spPr/>
        <p:txBody>
          <a:bodyPr/>
          <a:lstStyle>
            <a:lvl1pPr>
              <a:defRPr>
                <a:solidFill>
                  <a:schemeClr val="tx1"/>
                </a:solidFill>
              </a:defRPr>
            </a:lvl1pPr>
          </a:lstStyle>
          <a:p>
            <a:fld id="{349BF3EA-1A78-4F07-BDC0-C8A1BD461199}" type="datetimeFigureOut">
              <a:rPr lang="en-US" smtClean="0"/>
              <a:pPr/>
              <a:t>5/29/2020</a:t>
            </a:fld>
            <a:endParaRPr lang="en-US"/>
          </a:p>
        </p:txBody>
      </p:sp>
      <p:sp>
        <p:nvSpPr>
          <p:cNvPr id="8" name="Slide Number Placeholder 7"/>
          <p:cNvSpPr>
            <a:spLocks noGrp="1"/>
          </p:cNvSpPr>
          <p:nvPr>
            <p:ph type="sldNum" sz="quarter" idx="11"/>
          </p:nvPr>
        </p:nvSpPr>
        <p:spPr/>
        <p:txBody>
          <a:bodyPr/>
          <a:lstStyle>
            <a:lvl1pPr>
              <a:defRPr>
                <a:solidFill>
                  <a:schemeClr val="tx1"/>
                </a:solidFill>
              </a:defRPr>
            </a:lvl1pPr>
          </a:lstStyle>
          <a:p>
            <a:fld id="{401CF334-2D5C-4859-84A6-CA7E6E43FAEB}" type="slidenum">
              <a:rPr lang="en-US" smtClean="0"/>
              <a:pPr/>
              <a:t>‹#›</a:t>
            </a:fld>
            <a:endParaRPr lang="en-US"/>
          </a:p>
        </p:txBody>
      </p:sp>
    </p:spTree>
    <p:extLst>
      <p:ext uri="{BB962C8B-B14F-4D97-AF65-F5344CB8AC3E}">
        <p14:creationId xmlns:p14="http://schemas.microsoft.com/office/powerpoint/2010/main" val="37293862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effectLst/>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49BF3EA-1A78-4F07-BDC0-C8A1BD461199}" type="datetimeFigureOut">
              <a:rPr lang="en-US" smtClean="0"/>
              <a:t>5/29/2020</a:t>
            </a:fld>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817938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lvl1pPr>
              <a:defRPr>
                <a:effectLst/>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49BF3EA-1A78-4F07-BDC0-C8A1BD461199}" type="datetimeFigureOut">
              <a:rPr lang="en-US" smtClean="0"/>
              <a:t>5/29/2020</a:t>
            </a:fld>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26023734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buFont typeface="Arial" pitchFamily="34" charset="0"/>
              <a:buChar char="•"/>
              <a:defRPr>
                <a:solidFill>
                  <a:schemeClr val="tx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49BF3EA-1A78-4F07-BDC0-C8A1BD461199}" type="datetimeFigureOut">
              <a:rPr lang="en-US" smtClean="0"/>
              <a:t>5/29/2020</a:t>
            </a:fld>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27482583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Oval 8"/>
          <p:cNvSpPr/>
          <p:nvPr/>
        </p:nvSpPr>
        <p:spPr>
          <a:xfrm>
            <a:off x="4296729"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22313" y="1371602"/>
            <a:ext cx="7772400" cy="2505075"/>
          </a:xfrm>
        </p:spPr>
        <p:txBody>
          <a:bodyPr anchor="b"/>
          <a:lstStyle>
            <a:lvl1pPr algn="ctr" defTabSz="685800" rtl="0" eaLnBrk="1" latinLnBrk="0" hangingPunct="1">
              <a:lnSpc>
                <a:spcPct val="100000"/>
              </a:lnSpc>
              <a:spcBef>
                <a:spcPct val="0"/>
              </a:spcBef>
              <a:buNone/>
              <a:defRPr lang="en-US" sz="3600" kern="1200" dirty="0" smtClean="0">
                <a:solidFill>
                  <a:schemeClr val="tx2"/>
                </a:solidFill>
                <a:effectLst/>
                <a:latin typeface="+mj-lt"/>
                <a:ea typeface="+mj-ea"/>
                <a:cs typeface="+mj-cs"/>
              </a:defRPr>
            </a:lvl1pPr>
          </a:lstStyle>
          <a:p>
            <a:r>
              <a:rPr lang="en-US"/>
              <a:t>Click to edit Master title style</a:t>
            </a:r>
            <a:endParaRPr lang="en-US" dirty="0"/>
          </a:p>
        </p:txBody>
      </p:sp>
      <p:sp>
        <p:nvSpPr>
          <p:cNvPr id="3" name="Text Placeholder 2"/>
          <p:cNvSpPr>
            <a:spLocks noGrp="1"/>
          </p:cNvSpPr>
          <p:nvPr>
            <p:ph type="body" idx="1"/>
          </p:nvPr>
        </p:nvSpPr>
        <p:spPr>
          <a:xfrm>
            <a:off x="722313" y="4068765"/>
            <a:ext cx="7772400" cy="1131887"/>
          </a:xfrm>
        </p:spPr>
        <p:txBody>
          <a:bodyPr anchor="t"/>
          <a:lstStyle>
            <a:lvl1pPr marL="0" indent="0" algn="ctr">
              <a:buNone/>
              <a:defRPr sz="150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49BF3EA-1A78-4F07-BDC0-C8A1BD461199}" type="datetimeFigureOut">
              <a:rPr lang="en-US" smtClean="0"/>
              <a:t>5/29/2020</a:t>
            </a:fld>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2633286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effectLst/>
              </a:defRPr>
            </a:lvl1pPr>
          </a:lstStyle>
          <a:p>
            <a:r>
              <a:rPr lang="en-US"/>
              <a:t>Click to edit Master title style</a:t>
            </a:r>
            <a:endParaRPr lang="en-US" dirty="0"/>
          </a:p>
        </p:txBody>
      </p:sp>
      <p:sp>
        <p:nvSpPr>
          <p:cNvPr id="9" name="Content Placeholder 8"/>
          <p:cNvSpPr>
            <a:spLocks noGrp="1"/>
          </p:cNvSpPr>
          <p:nvPr>
            <p:ph sz="quarter" idx="13"/>
          </p:nvPr>
        </p:nvSpPr>
        <p:spPr>
          <a:xfrm>
            <a:off x="365760" y="1600200"/>
            <a:ext cx="4041648" cy="45262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18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49BF3EA-1A78-4F07-BDC0-C8A1BD461199}" type="datetimeFigureOut">
              <a:rPr lang="en-US" smtClean="0"/>
              <a:t>5/29/2020</a:t>
            </a:fld>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2767920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effectLst/>
              </a:defRPr>
            </a:lvl1pPr>
          </a:lstStyle>
          <a:p>
            <a:r>
              <a:rPr lang="en-US"/>
              <a:t>Click to edit Master title style</a:t>
            </a:r>
            <a:endParaRPr lang="en-US" dirty="0"/>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1800" b="0">
                <a:latin typeface="+mn-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1" name="Content Placeholder 10"/>
          <p:cNvSpPr>
            <a:spLocks noGrp="1"/>
          </p:cNvSpPr>
          <p:nvPr>
            <p:ph sz="quarter" idx="13"/>
          </p:nvPr>
        </p:nvSpPr>
        <p:spPr>
          <a:xfrm>
            <a:off x="457200" y="2212848"/>
            <a:ext cx="4041648"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1" y="1600200"/>
            <a:ext cx="4041775" cy="609600"/>
          </a:xfrm>
        </p:spPr>
        <p:txBody>
          <a:bodyPr anchor="b">
            <a:noAutofit/>
          </a:bodyPr>
          <a:lstStyle>
            <a:lvl1pPr marL="0" indent="0" algn="ctr">
              <a:buNone/>
              <a:defRPr sz="1800" b="0">
                <a:latin typeface="+mn-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3" name="Content Placeholder 12"/>
          <p:cNvSpPr>
            <a:spLocks noGrp="1"/>
          </p:cNvSpPr>
          <p:nvPr>
            <p:ph sz="quarter" idx="14"/>
          </p:nvPr>
        </p:nvSpPr>
        <p:spPr>
          <a:xfrm>
            <a:off x="4672584" y="2212850"/>
            <a:ext cx="4041648" cy="3913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349BF3EA-1A78-4F07-BDC0-C8A1BD461199}" type="datetimeFigureOut">
              <a:rPr lang="en-US" smtClean="0"/>
              <a:t>5/29/2020</a:t>
            </a:fld>
            <a:endParaRPr lang="en-US"/>
          </a:p>
        </p:txBody>
      </p:sp>
      <p:sp>
        <p:nvSpPr>
          <p:cNvPr id="9" name="Slide Number Placeholder 8"/>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8678727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9625"/>
            <a:ext cx="8229600" cy="1600200"/>
          </a:xfrm>
        </p:spPr>
        <p:txBody>
          <a:bodyPr/>
          <a:lstStyle>
            <a:lvl1pPr>
              <a:defRPr>
                <a:effectLst/>
              </a:defRPr>
            </a:lvl1pPr>
          </a:lstStyle>
          <a:p>
            <a:r>
              <a:rPr lang="en-US"/>
              <a:t>Click to edit Master title style</a:t>
            </a:r>
            <a:endParaRPr lang="en-US" dirty="0"/>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349BF3EA-1A78-4F07-BDC0-C8A1BD461199}" type="datetimeFigureOut">
              <a:rPr lang="en-US" smtClean="0"/>
              <a:t>5/29/2020</a:t>
            </a:fld>
            <a:endParaRPr lang="en-US"/>
          </a:p>
        </p:txBody>
      </p:sp>
      <p:sp>
        <p:nvSpPr>
          <p:cNvPr id="5" name="Slide Number Placeholder 4"/>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29705157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349BF3EA-1A78-4F07-BDC0-C8A1BD461199}" type="datetimeFigureOut">
              <a:rPr lang="en-US" smtClean="0"/>
              <a:t>5/29/2020</a:t>
            </a:fld>
            <a:endParaRPr lang="en-US"/>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1309150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8" y="266700"/>
            <a:ext cx="3008313" cy="2095500"/>
          </a:xfrm>
        </p:spPr>
        <p:txBody>
          <a:bodyPr anchor="b"/>
          <a:lstStyle>
            <a:lvl1pPr algn="ctr">
              <a:lnSpc>
                <a:spcPct val="100000"/>
              </a:lnSpc>
              <a:defRPr sz="2100" b="0">
                <a:effectLst/>
              </a:defRPr>
            </a:lvl1pPr>
          </a:lstStyle>
          <a:p>
            <a:r>
              <a:rPr lang="en-US"/>
              <a:t>Click to edit Master title style</a:t>
            </a:r>
            <a:endParaRPr lang="en-US" dirty="0"/>
          </a:p>
        </p:txBody>
      </p:sp>
      <p:sp>
        <p:nvSpPr>
          <p:cNvPr id="3" name="Content Placeholder 2"/>
          <p:cNvSpPr>
            <a:spLocks noGrp="1"/>
          </p:cNvSpPr>
          <p:nvPr>
            <p:ph idx="1"/>
          </p:nvPr>
        </p:nvSpPr>
        <p:spPr>
          <a:xfrm>
            <a:off x="719138" y="273052"/>
            <a:ext cx="4995863"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907088" y="2438402"/>
            <a:ext cx="3008313" cy="3687763"/>
          </a:xfrm>
        </p:spPr>
        <p:txBody>
          <a:bodyPr>
            <a:normAutofit/>
          </a:bodyPr>
          <a:lstStyle>
            <a:lvl1pPr marL="0" indent="0" algn="ctr">
              <a:lnSpc>
                <a:spcPct val="125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49BF3EA-1A78-4F07-BDC0-C8A1BD461199}" type="datetimeFigureOut">
              <a:rPr lang="en-US" smtClean="0"/>
              <a:t>5/29/2020</a:t>
            </a:fld>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41604414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7" y="228600"/>
            <a:ext cx="5711824" cy="895350"/>
          </a:xfrm>
        </p:spPr>
        <p:txBody>
          <a:bodyPr anchor="b"/>
          <a:lstStyle>
            <a:lvl1pPr algn="ctr">
              <a:lnSpc>
                <a:spcPct val="100000"/>
              </a:lnSpc>
              <a:defRPr sz="2100" b="0">
                <a:effectLst/>
              </a:defRPr>
            </a:lvl1pPr>
          </a:lstStyle>
          <a:p>
            <a:r>
              <a:rPr lang="en-US"/>
              <a:t>Click to edit Master title style</a:t>
            </a:r>
            <a:endParaRPr lang="en-US" dirty="0"/>
          </a:p>
        </p:txBody>
      </p:sp>
      <p:sp>
        <p:nvSpPr>
          <p:cNvPr id="3" name="Picture Placeholder 2" descr="An empty placeholder to add an image. Click on the placeholder and select the image that you wish to add"/>
          <p:cNvSpPr>
            <a:spLocks noGrp="1"/>
          </p:cNvSpPr>
          <p:nvPr>
            <p:ph type="pic" idx="1"/>
          </p:nvPr>
        </p:nvSpPr>
        <p:spPr>
          <a:xfrm>
            <a:off x="1508127"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679577" y="5810250"/>
            <a:ext cx="5711824" cy="533400"/>
          </a:xfrm>
        </p:spPr>
        <p:txBody>
          <a:bodyPr>
            <a:normAutofit/>
          </a:bodyPr>
          <a:lstStyle>
            <a:lvl1pPr marL="0" indent="0" algn="ctr">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49BF3EA-1A78-4F07-BDC0-C8A1BD461199}" type="datetimeFigureOut">
              <a:rPr lang="en-US" smtClean="0"/>
              <a:t>5/29/2020</a:t>
            </a:fld>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8137923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Ref idx="1002">
        <a:schemeClr val="bg2"/>
      </p:bgRef>
    </p:bg>
    <p:spTree>
      <p:nvGrpSpPr>
        <p:cNvPr id="1" name=""/>
        <p:cNvGrpSpPr/>
        <p:nvPr/>
      </p:nvGrpSpPr>
      <p:grpSpPr>
        <a:xfrm>
          <a:off x="0" y="0"/>
          <a:ext cx="0" cy="0"/>
          <a:chOff x="0" y="0"/>
          <a:chExt cx="0" cy="0"/>
        </a:xfrm>
      </p:grpSpPr>
      <p:sp>
        <p:nvSpPr>
          <p:cNvPr id="7" name="Oval 6"/>
          <p:cNvSpPr/>
          <p:nvPr/>
        </p:nvSpPr>
        <p:spPr>
          <a:xfrm>
            <a:off x="8457761"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685800" rtl="0" eaLnBrk="1" latinLnBrk="0" hangingPunct="1"/>
            <a:endParaRPr lang="en-US" sz="1350" kern="1200">
              <a:solidFill>
                <a:schemeClr val="tx1">
                  <a:lumMod val="65000"/>
                  <a:lumOff val="35000"/>
                </a:schemeClr>
              </a:solidFill>
              <a:latin typeface="+mn-lt"/>
              <a:ea typeface="+mn-ea"/>
              <a:cs typeface="+mn-cs"/>
            </a:endParaRPr>
          </a:p>
        </p:txBody>
      </p:sp>
      <p:sp>
        <p:nvSpPr>
          <p:cNvPr id="8" name="Oval 7"/>
          <p:cNvSpPr/>
          <p:nvPr/>
        </p:nvSpPr>
        <p:spPr>
          <a:xfrm>
            <a:off x="56912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lumMod val="65000"/>
                  <a:lumOff val="35000"/>
                </a:schemeClr>
              </a:solidFill>
            </a:endParaRPr>
          </a:p>
        </p:txBody>
      </p:sp>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659165" y="6356352"/>
            <a:ext cx="2847975" cy="365125"/>
          </a:xfrm>
          <a:prstGeom prst="rect">
            <a:avLst/>
          </a:prstGeom>
        </p:spPr>
        <p:txBody>
          <a:bodyPr vert="horz" lIns="45720" tIns="45720" rIns="91440" bIns="45720" rtlCol="0" anchor="ctr"/>
          <a:lstStyle>
            <a:lvl1pPr algn="l">
              <a:defRPr sz="900">
                <a:solidFill>
                  <a:schemeClr val="tx1"/>
                </a:solidFill>
                <a:latin typeface="Century Gothic" pitchFamily="34" charset="0"/>
              </a:defRPr>
            </a:lvl1pPr>
          </a:lstStyle>
          <a:p>
            <a:r>
              <a:rPr lang="en-US" dirty="0"/>
              <a:t>Add a footer</a:t>
            </a:r>
          </a:p>
        </p:txBody>
      </p:sp>
      <p:sp>
        <p:nvSpPr>
          <p:cNvPr id="4" name="Date Placeholder 3"/>
          <p:cNvSpPr>
            <a:spLocks noGrp="1"/>
          </p:cNvSpPr>
          <p:nvPr>
            <p:ph type="dt" sz="half" idx="2"/>
          </p:nvPr>
        </p:nvSpPr>
        <p:spPr>
          <a:xfrm>
            <a:off x="6363347" y="6356352"/>
            <a:ext cx="2085975" cy="365125"/>
          </a:xfrm>
          <a:prstGeom prst="rect">
            <a:avLst/>
          </a:prstGeom>
        </p:spPr>
        <p:txBody>
          <a:bodyPr vert="horz" lIns="91440" tIns="45720" rIns="45720" bIns="45720" rtlCol="0" anchor="ctr"/>
          <a:lstStyle>
            <a:lvl1pPr algn="r">
              <a:defRPr sz="900">
                <a:solidFill>
                  <a:schemeClr val="tx1"/>
                </a:solidFill>
                <a:latin typeface="Century Gothic" pitchFamily="34" charset="0"/>
              </a:defRPr>
            </a:lvl1pPr>
          </a:lstStyle>
          <a:p>
            <a:fld id="{349BF3EA-1A78-4F07-BDC0-C8A1BD461199}" type="datetimeFigureOut">
              <a:rPr lang="en-US" smtClean="0"/>
              <a:pPr/>
              <a:t>5/29/2020</a:t>
            </a:fld>
            <a:endParaRPr lang="en-US" dirty="0"/>
          </a:p>
        </p:txBody>
      </p:sp>
      <p:sp>
        <p:nvSpPr>
          <p:cNvPr id="6" name="Slide Number Placeholder 5"/>
          <p:cNvSpPr>
            <a:spLocks noGrp="1"/>
          </p:cNvSpPr>
          <p:nvPr>
            <p:ph type="sldNum" sz="quarter" idx="4"/>
          </p:nvPr>
        </p:nvSpPr>
        <p:spPr>
          <a:xfrm>
            <a:off x="8543279" y="6356352"/>
            <a:ext cx="561975" cy="365125"/>
          </a:xfrm>
          <a:prstGeom prst="rect">
            <a:avLst/>
          </a:prstGeom>
        </p:spPr>
        <p:txBody>
          <a:bodyPr vert="horz" lIns="27432" tIns="45720" rIns="45720" bIns="45720" rtlCol="0" anchor="ctr"/>
          <a:lstStyle>
            <a:lvl1pPr algn="l">
              <a:defRPr sz="900">
                <a:solidFill>
                  <a:schemeClr val="tx1"/>
                </a:solidFill>
                <a:latin typeface="Century Gothic" pitchFamily="34" charset="0"/>
              </a:defRPr>
            </a:lvl1pPr>
          </a:lstStyle>
          <a:p>
            <a:fld id="{401CF334-2D5C-4859-84A6-CA7E6E43FAEB}" type="slidenum">
              <a:rPr lang="en-US" smtClean="0"/>
              <a:pPr/>
              <a:t>‹#›</a:t>
            </a:fld>
            <a:endParaRPr lang="en-US"/>
          </a:p>
        </p:txBody>
      </p:sp>
    </p:spTree>
    <p:extLst>
      <p:ext uri="{BB962C8B-B14F-4D97-AF65-F5344CB8AC3E}">
        <p14:creationId xmlns:p14="http://schemas.microsoft.com/office/powerpoint/2010/main" val="3958020525"/>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685800" rtl="0" eaLnBrk="1" latinLnBrk="0" hangingPunct="1">
        <a:lnSpc>
          <a:spcPts val="3600"/>
        </a:lnSpc>
        <a:spcBef>
          <a:spcPct val="0"/>
        </a:spcBef>
        <a:buNone/>
        <a:defRPr sz="3600" kern="1200">
          <a:solidFill>
            <a:schemeClr val="tx2"/>
          </a:solidFill>
          <a:effectLst/>
          <a:latin typeface="+mj-lt"/>
          <a:ea typeface="+mj-ea"/>
          <a:cs typeface="+mj-cs"/>
        </a:defRPr>
      </a:lvl1pPr>
    </p:titleStyle>
    <p:bodyStyle>
      <a:lvl1pPr marL="257175" indent="-257175" algn="l" defTabSz="685800"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557213" indent="-214313" algn="l" defTabSz="685800" rtl="0" eaLnBrk="1" latinLnBrk="0" hangingPunct="1">
        <a:spcBef>
          <a:spcPct val="20000"/>
        </a:spcBef>
        <a:buFont typeface="Courier New" pitchFamily="49" charset="0"/>
        <a:buChar char="o"/>
        <a:defRPr sz="1200" kern="1200">
          <a:solidFill>
            <a:schemeClr val="tx1"/>
          </a:solidFill>
          <a:latin typeface="+mn-lt"/>
          <a:ea typeface="+mn-ea"/>
          <a:cs typeface="+mn-cs"/>
        </a:defRPr>
      </a:lvl2pPr>
      <a:lvl3pPr marL="857250" indent="-171450" algn="l" defTabSz="685800" rtl="0" eaLnBrk="1" latinLnBrk="0" hangingPunct="1">
        <a:spcBef>
          <a:spcPct val="20000"/>
        </a:spcBef>
        <a:buFont typeface="Arial" pitchFamily="34" charset="0"/>
        <a:buChar char="•"/>
        <a:defRPr sz="1200" kern="1200">
          <a:solidFill>
            <a:schemeClr val="tx1"/>
          </a:solidFill>
          <a:latin typeface="+mn-lt"/>
          <a:ea typeface="+mn-ea"/>
          <a:cs typeface="+mn-cs"/>
        </a:defRPr>
      </a:lvl3pPr>
      <a:lvl4pPr marL="1200150" indent="-171450" algn="l" defTabSz="685800" rtl="0" eaLnBrk="1" latinLnBrk="0" hangingPunct="1">
        <a:spcBef>
          <a:spcPct val="20000"/>
        </a:spcBef>
        <a:buFont typeface="Courier New" pitchFamily="49" charset="0"/>
        <a:buChar char="o"/>
        <a:defRPr sz="1200" kern="1200">
          <a:solidFill>
            <a:schemeClr val="tx1"/>
          </a:solidFill>
          <a:latin typeface="+mn-lt"/>
          <a:ea typeface="+mn-ea"/>
          <a:cs typeface="+mn-cs"/>
        </a:defRPr>
      </a:lvl4pPr>
      <a:lvl5pPr marL="1543050" indent="-171450" algn="l" defTabSz="685800" rtl="0" eaLnBrk="1" latinLnBrk="0" hangingPunct="1">
        <a:spcBef>
          <a:spcPct val="20000"/>
        </a:spcBef>
        <a:buFont typeface="Arial" pitchFamily="34" charset="0"/>
        <a:buChar char="•"/>
        <a:defRPr sz="1200" kern="1200">
          <a:solidFill>
            <a:schemeClr val="tx1"/>
          </a:solidFill>
          <a:latin typeface="+mn-lt"/>
          <a:ea typeface="+mn-ea"/>
          <a:cs typeface="+mn-cs"/>
        </a:defRPr>
      </a:lvl5pPr>
      <a:lvl6pPr marL="1885950" indent="-171450" algn="l" defTabSz="685800" rtl="0" eaLnBrk="1" latinLnBrk="0" hangingPunct="1">
        <a:spcBef>
          <a:spcPct val="20000"/>
        </a:spcBef>
        <a:buFont typeface="Courier New" pitchFamily="49" charset="0"/>
        <a:buChar char="o"/>
        <a:defRPr sz="12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200" kern="1200">
          <a:solidFill>
            <a:schemeClr val="tx1"/>
          </a:solidFill>
          <a:latin typeface="+mn-lt"/>
          <a:ea typeface="+mn-ea"/>
          <a:cs typeface="+mn-cs"/>
        </a:defRPr>
      </a:lvl7pPr>
      <a:lvl8pPr marL="2571750" indent="-171450" algn="l" defTabSz="685800" rtl="0" eaLnBrk="1" latinLnBrk="0" hangingPunct="1">
        <a:spcBef>
          <a:spcPct val="20000"/>
        </a:spcBef>
        <a:buFont typeface="Courier New" pitchFamily="49" charset="0"/>
        <a:buChar char="o"/>
        <a:defRPr sz="12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2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020922"/>
            <a:ext cx="7772400" cy="1408078"/>
          </a:xfrm>
        </p:spPr>
        <p:txBody>
          <a:bodyPr>
            <a:spAutoFit/>
          </a:bodyPr>
          <a:lstStyle/>
          <a:p>
            <a:r>
              <a:rPr lang="en-US" dirty="0">
                <a:solidFill>
                  <a:schemeClr val="tx1"/>
                </a:solidFill>
              </a:rPr>
              <a:t>The Life of Jesus Christ</a:t>
            </a:r>
            <a:br>
              <a:rPr lang="en-US" dirty="0">
                <a:solidFill>
                  <a:schemeClr val="tx1"/>
                </a:solidFill>
              </a:rPr>
            </a:br>
            <a:r>
              <a:rPr lang="en-US" sz="3600" dirty="0">
                <a:solidFill>
                  <a:schemeClr val="tx1"/>
                </a:solidFill>
              </a:rPr>
              <a:t>Lesson 11 – In Galilee And Beyond</a:t>
            </a:r>
            <a:endParaRPr lang="en-US" dirty="0">
              <a:solidFill>
                <a:schemeClr val="tx1"/>
              </a:solidFill>
            </a:endParaRPr>
          </a:p>
        </p:txBody>
      </p:sp>
      <p:sp>
        <p:nvSpPr>
          <p:cNvPr id="3" name="Content Placeholder 2"/>
          <p:cNvSpPr>
            <a:spLocks noGrp="1"/>
          </p:cNvSpPr>
          <p:nvPr>
            <p:ph type="subTitle" idx="1"/>
          </p:nvPr>
        </p:nvSpPr>
        <p:spPr>
          <a:xfrm>
            <a:off x="685800" y="3554361"/>
            <a:ext cx="7772400" cy="1902059"/>
          </a:xfrm>
        </p:spPr>
        <p:txBody>
          <a:bodyPr>
            <a:spAutoFit/>
          </a:bodyPr>
          <a:lstStyle/>
          <a:p>
            <a:r>
              <a:rPr lang="en-US" sz="2400" dirty="0"/>
              <a:t>May 27, 2020</a:t>
            </a:r>
          </a:p>
          <a:p>
            <a:endParaRPr lang="en-US" sz="2400" dirty="0"/>
          </a:p>
          <a:p>
            <a:r>
              <a:rPr lang="en-US" sz="2800" b="1" dirty="0"/>
              <a:t>Peter’s Confession</a:t>
            </a:r>
          </a:p>
          <a:p>
            <a:r>
              <a:rPr lang="en-US" sz="2600" dirty="0"/>
              <a:t>Matthew 16:13-16; Mark 8:27-29; Luke 9:18-20</a:t>
            </a:r>
          </a:p>
        </p:txBody>
      </p:sp>
    </p:spTree>
    <p:extLst>
      <p:ext uri="{BB962C8B-B14F-4D97-AF65-F5344CB8AC3E}">
        <p14:creationId xmlns:p14="http://schemas.microsoft.com/office/powerpoint/2010/main" val="25889021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820"/>
            <a:ext cx="8229600" cy="968535"/>
          </a:xfrm>
        </p:spPr>
        <p:txBody>
          <a:bodyPr>
            <a:spAutoFit/>
          </a:bodyPr>
          <a:lstStyle/>
          <a:p>
            <a:r>
              <a:rPr lang="en-US" b="1" dirty="0">
                <a:solidFill>
                  <a:schemeClr val="tx1"/>
                </a:solidFill>
              </a:rPr>
              <a:t>Peter’s Confession</a:t>
            </a:r>
            <a:br>
              <a:rPr lang="en-US" b="1" dirty="0">
                <a:solidFill>
                  <a:schemeClr val="tx1"/>
                </a:solidFill>
              </a:rPr>
            </a:br>
            <a:r>
              <a:rPr lang="en-US" sz="2400" dirty="0">
                <a:solidFill>
                  <a:schemeClr val="tx1"/>
                </a:solidFill>
              </a:rPr>
              <a:t>Matthew 16:13-16; Mark 8:27-30; Luke 9:18-21</a:t>
            </a:r>
            <a:endParaRPr lang="en-US" dirty="0">
              <a:solidFill>
                <a:schemeClr val="tx1"/>
              </a:solidFill>
            </a:endParaRPr>
          </a:p>
        </p:txBody>
      </p:sp>
      <p:sp>
        <p:nvSpPr>
          <p:cNvPr id="3" name="Content Placeholder 2"/>
          <p:cNvSpPr>
            <a:spLocks noGrp="1"/>
          </p:cNvSpPr>
          <p:nvPr>
            <p:ph idx="1"/>
          </p:nvPr>
        </p:nvSpPr>
        <p:spPr>
          <a:xfrm>
            <a:off x="282633" y="1282890"/>
            <a:ext cx="8578733" cy="4462760"/>
          </a:xfrm>
        </p:spPr>
        <p:txBody>
          <a:bodyPr>
            <a:spAutoFit/>
          </a:bodyPr>
          <a:lstStyle/>
          <a:p>
            <a:pPr marL="0" indent="0">
              <a:spcBef>
                <a:spcPts val="1800"/>
              </a:spcBef>
              <a:spcAft>
                <a:spcPts val="1200"/>
              </a:spcAft>
              <a:buNone/>
            </a:pPr>
            <a:r>
              <a:rPr lang="en-US" sz="3200" i="1" dirty="0"/>
              <a:t>“</a:t>
            </a:r>
            <a:r>
              <a:rPr lang="en-US" sz="3200" b="1" i="1" dirty="0"/>
              <a:t>But who do you say that I am?</a:t>
            </a:r>
            <a:r>
              <a:rPr lang="en-US" sz="3200" i="1" dirty="0"/>
              <a:t>” </a:t>
            </a:r>
            <a:r>
              <a:rPr lang="en-US" sz="2800" dirty="0"/>
              <a:t>(16:15)</a:t>
            </a:r>
          </a:p>
          <a:p>
            <a:pPr marL="0" indent="0">
              <a:spcBef>
                <a:spcPts val="1800"/>
              </a:spcBef>
              <a:spcAft>
                <a:spcPts val="1200"/>
              </a:spcAft>
              <a:buNone/>
            </a:pPr>
            <a:r>
              <a:rPr lang="en-US" sz="3200" dirty="0"/>
              <a:t>First, what are you hearing about Me?</a:t>
            </a:r>
          </a:p>
          <a:p>
            <a:pPr marL="0" indent="0">
              <a:spcBef>
                <a:spcPts val="1800"/>
              </a:spcBef>
              <a:spcAft>
                <a:spcPts val="1200"/>
              </a:spcAft>
              <a:buNone/>
            </a:pPr>
            <a:r>
              <a:rPr lang="en-US" sz="3200" dirty="0"/>
              <a:t>Second, what conclusion have you come to?</a:t>
            </a:r>
          </a:p>
          <a:p>
            <a:r>
              <a:rPr lang="en-US" sz="2800" dirty="0"/>
              <a:t>Now a question that comes with responsibility. </a:t>
            </a:r>
            <a:br>
              <a:rPr lang="en-US" sz="2800" dirty="0"/>
            </a:br>
            <a:r>
              <a:rPr lang="en-US" sz="2800" dirty="0"/>
              <a:t>(cf. Matthew 21:23-27)</a:t>
            </a:r>
          </a:p>
          <a:p>
            <a:pPr marL="0" indent="0">
              <a:buNone/>
            </a:pPr>
            <a:r>
              <a:rPr lang="en-US" sz="3200" b="1" dirty="0"/>
              <a:t>Time to take a stand:</a:t>
            </a:r>
            <a:r>
              <a:rPr lang="en-US" sz="3200" dirty="0"/>
              <a:t> </a:t>
            </a:r>
            <a:r>
              <a:rPr lang="en-US" sz="2800" dirty="0"/>
              <a:t>(John 7:40-44; 9:16; 10:19-21; cf. Joshua 24:15; 1 Kings 18:21)</a:t>
            </a:r>
          </a:p>
        </p:txBody>
      </p:sp>
    </p:spTree>
    <p:extLst>
      <p:ext uri="{BB962C8B-B14F-4D97-AF65-F5344CB8AC3E}">
        <p14:creationId xmlns:p14="http://schemas.microsoft.com/office/powerpoint/2010/main" val="8609401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820"/>
            <a:ext cx="8229600" cy="968535"/>
          </a:xfrm>
        </p:spPr>
        <p:txBody>
          <a:bodyPr>
            <a:spAutoFit/>
          </a:bodyPr>
          <a:lstStyle/>
          <a:p>
            <a:r>
              <a:rPr lang="en-US" b="1" dirty="0">
                <a:solidFill>
                  <a:schemeClr val="tx1"/>
                </a:solidFill>
              </a:rPr>
              <a:t>Peter’s Confession</a:t>
            </a:r>
            <a:br>
              <a:rPr lang="en-US" b="1" dirty="0">
                <a:solidFill>
                  <a:schemeClr val="tx1"/>
                </a:solidFill>
              </a:rPr>
            </a:br>
            <a:r>
              <a:rPr lang="en-US" sz="2400" dirty="0">
                <a:solidFill>
                  <a:schemeClr val="tx1"/>
                </a:solidFill>
              </a:rPr>
              <a:t>Matthew 16:13-16; Mark 8:27-30; Luke 9:18-21</a:t>
            </a:r>
            <a:endParaRPr lang="en-US" dirty="0">
              <a:solidFill>
                <a:schemeClr val="tx1"/>
              </a:solidFill>
            </a:endParaRPr>
          </a:p>
        </p:txBody>
      </p:sp>
      <p:sp>
        <p:nvSpPr>
          <p:cNvPr id="3" name="Content Placeholder 2"/>
          <p:cNvSpPr>
            <a:spLocks noGrp="1"/>
          </p:cNvSpPr>
          <p:nvPr>
            <p:ph idx="1"/>
          </p:nvPr>
        </p:nvSpPr>
        <p:spPr>
          <a:xfrm>
            <a:off x="282633" y="1282890"/>
            <a:ext cx="8578733" cy="5509200"/>
          </a:xfrm>
        </p:spPr>
        <p:txBody>
          <a:bodyPr>
            <a:spAutoFit/>
          </a:bodyPr>
          <a:lstStyle/>
          <a:p>
            <a:pPr marL="0" indent="0">
              <a:spcBef>
                <a:spcPts val="600"/>
              </a:spcBef>
              <a:buNone/>
            </a:pPr>
            <a:r>
              <a:rPr lang="en-US" sz="2800" i="1" dirty="0"/>
              <a:t>“</a:t>
            </a:r>
            <a:r>
              <a:rPr lang="en-US" sz="2800" b="1" i="1" dirty="0"/>
              <a:t>But who do you say that I am?</a:t>
            </a:r>
            <a:r>
              <a:rPr lang="en-US" sz="2800" i="1" dirty="0"/>
              <a:t>”</a:t>
            </a:r>
            <a:r>
              <a:rPr lang="en-US" sz="2400" i="1" dirty="0"/>
              <a:t> </a:t>
            </a:r>
            <a:r>
              <a:rPr lang="en-US" sz="2400" dirty="0"/>
              <a:t>(Matthew 16:15)</a:t>
            </a:r>
          </a:p>
          <a:p>
            <a:pPr marL="0" indent="0">
              <a:spcBef>
                <a:spcPts val="600"/>
              </a:spcBef>
              <a:buNone/>
            </a:pPr>
            <a:r>
              <a:rPr lang="en-US" sz="2400" b="1" dirty="0"/>
              <a:t>How do we truly answer that question?</a:t>
            </a:r>
            <a:br>
              <a:rPr lang="en-US" sz="2400" dirty="0"/>
            </a:br>
            <a:r>
              <a:rPr lang="en-US" sz="2000" dirty="0"/>
              <a:t>(Matthew 10:32; Titus 1:16; James 2:18; 1 Peter 4:16; Matthew 16:24ff)</a:t>
            </a:r>
          </a:p>
          <a:p>
            <a:pPr>
              <a:spcBef>
                <a:spcPts val="600"/>
              </a:spcBef>
            </a:pPr>
            <a:r>
              <a:rPr lang="en-US" sz="2400" dirty="0"/>
              <a:t>Matthew 7:21-23 versus Galatians 2:20</a:t>
            </a:r>
          </a:p>
          <a:p>
            <a:pPr>
              <a:spcBef>
                <a:spcPts val="600"/>
              </a:spcBef>
            </a:pPr>
            <a:r>
              <a:rPr lang="en-US" sz="2400" dirty="0"/>
              <a:t>Also, consider the context – what had Jesus just rebuked them for?</a:t>
            </a:r>
          </a:p>
          <a:p>
            <a:pPr marL="514350" indent="-514350">
              <a:spcBef>
                <a:spcPts val="600"/>
              </a:spcBef>
              <a:buFont typeface="+mj-lt"/>
              <a:buAutoNum type="arabicPeriod"/>
            </a:pPr>
            <a:r>
              <a:rPr lang="en-US" sz="2400" dirty="0"/>
              <a:t>A good teacher who imparts wise sayings?</a:t>
            </a:r>
          </a:p>
          <a:p>
            <a:pPr marL="514350" indent="-514350">
              <a:spcBef>
                <a:spcPts val="600"/>
              </a:spcBef>
              <a:buFont typeface="+mj-lt"/>
              <a:buAutoNum type="arabicPeriod"/>
            </a:pPr>
            <a:r>
              <a:rPr lang="en-US" sz="2400" dirty="0"/>
              <a:t>A provider of fleshly needs?</a:t>
            </a:r>
          </a:p>
          <a:p>
            <a:pPr marL="514350" indent="-514350">
              <a:spcBef>
                <a:spcPts val="600"/>
              </a:spcBef>
              <a:buFont typeface="+mj-lt"/>
              <a:buAutoNum type="arabicPeriod"/>
            </a:pPr>
            <a:r>
              <a:rPr lang="en-US" sz="2400" dirty="0"/>
              <a:t>Your insurance agent (you only call when there’s a problem)?</a:t>
            </a:r>
          </a:p>
          <a:p>
            <a:pPr marL="0" indent="0">
              <a:spcBef>
                <a:spcPts val="600"/>
              </a:spcBef>
              <a:buNone/>
            </a:pPr>
            <a:r>
              <a:rPr lang="en-US" sz="2400" dirty="0"/>
              <a:t>Based on Jesus’ claims (John 6:38; 10:30; Matthew 11:27), He has to be one of three things:</a:t>
            </a:r>
          </a:p>
          <a:p>
            <a:pPr marL="0" indent="0">
              <a:spcBef>
                <a:spcPts val="600"/>
              </a:spcBef>
              <a:buNone/>
            </a:pPr>
            <a:r>
              <a:rPr lang="en-US" sz="2400" dirty="0"/>
              <a:t>Lord, lunatic or liar.</a:t>
            </a:r>
          </a:p>
        </p:txBody>
      </p:sp>
    </p:spTree>
    <p:extLst>
      <p:ext uri="{BB962C8B-B14F-4D97-AF65-F5344CB8AC3E}">
        <p14:creationId xmlns:p14="http://schemas.microsoft.com/office/powerpoint/2010/main" val="39273135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820"/>
            <a:ext cx="8229600" cy="968535"/>
          </a:xfrm>
        </p:spPr>
        <p:txBody>
          <a:bodyPr>
            <a:spAutoFit/>
          </a:bodyPr>
          <a:lstStyle/>
          <a:p>
            <a:r>
              <a:rPr lang="en-US" b="1" dirty="0">
                <a:solidFill>
                  <a:schemeClr val="tx1"/>
                </a:solidFill>
              </a:rPr>
              <a:t>Peter’s Confession</a:t>
            </a:r>
            <a:br>
              <a:rPr lang="en-US" b="1" dirty="0">
                <a:solidFill>
                  <a:schemeClr val="tx1"/>
                </a:solidFill>
              </a:rPr>
            </a:br>
            <a:r>
              <a:rPr lang="en-US" sz="2400" dirty="0">
                <a:solidFill>
                  <a:schemeClr val="tx1"/>
                </a:solidFill>
              </a:rPr>
              <a:t>Matthew 16:13-16; Mark 8:27-30; Luke 9:18-21</a:t>
            </a:r>
            <a:endParaRPr lang="en-US" dirty="0">
              <a:solidFill>
                <a:schemeClr val="tx1"/>
              </a:solidFill>
            </a:endParaRPr>
          </a:p>
        </p:txBody>
      </p:sp>
      <p:sp>
        <p:nvSpPr>
          <p:cNvPr id="3" name="Content Placeholder 2"/>
          <p:cNvSpPr>
            <a:spLocks noGrp="1"/>
          </p:cNvSpPr>
          <p:nvPr>
            <p:ph idx="1"/>
          </p:nvPr>
        </p:nvSpPr>
        <p:spPr>
          <a:xfrm>
            <a:off x="299258" y="1282890"/>
            <a:ext cx="8595360" cy="4856714"/>
          </a:xfrm>
        </p:spPr>
        <p:txBody>
          <a:bodyPr>
            <a:spAutoFit/>
          </a:bodyPr>
          <a:lstStyle/>
          <a:p>
            <a:pPr marL="0" indent="0">
              <a:buNone/>
            </a:pPr>
            <a:r>
              <a:rPr lang="en-US" sz="3200" i="1" dirty="0"/>
              <a:t>“</a:t>
            </a:r>
            <a:r>
              <a:rPr lang="en-US" sz="3200" b="1" i="1" dirty="0"/>
              <a:t>Simon Peter answered</a:t>
            </a:r>
            <a:r>
              <a:rPr lang="en-US" sz="3200" i="1" dirty="0"/>
              <a:t>, ‘</a:t>
            </a:r>
            <a:r>
              <a:rPr lang="en-US" sz="3200" b="1" i="1" dirty="0"/>
              <a:t>You are the Christ, the Son of the living God</a:t>
            </a:r>
            <a:r>
              <a:rPr lang="en-US" sz="3200" i="1" dirty="0"/>
              <a:t>.’”</a:t>
            </a:r>
            <a:r>
              <a:rPr lang="en-US" sz="3200" dirty="0"/>
              <a:t> </a:t>
            </a:r>
            <a:r>
              <a:rPr lang="en-US" sz="2800" dirty="0"/>
              <a:t>(16:18)</a:t>
            </a:r>
          </a:p>
          <a:p>
            <a:r>
              <a:rPr lang="en-US" sz="3200" i="1" dirty="0"/>
              <a:t>“</a:t>
            </a:r>
            <a:r>
              <a:rPr lang="en-US" sz="3200" b="1" i="1" dirty="0"/>
              <a:t>The Christ</a:t>
            </a:r>
            <a:r>
              <a:rPr lang="en-US" sz="3200" i="1" dirty="0"/>
              <a:t>”</a:t>
            </a:r>
            <a:r>
              <a:rPr lang="en-US" sz="3200" dirty="0"/>
              <a:t> </a:t>
            </a:r>
            <a:r>
              <a:rPr lang="en-US" sz="2800" dirty="0"/>
              <a:t>– the Messiah, the Promised One, the Anointed One.</a:t>
            </a:r>
          </a:p>
          <a:p>
            <a:r>
              <a:rPr lang="en-US" sz="2800" dirty="0"/>
              <a:t>Many were looking for the Messiah (Luke 2:11, 26; 3:15; cf. John 1:20-41; 4:25-29) who they understood would perform great signs. (John 7:31). </a:t>
            </a:r>
          </a:p>
          <a:p>
            <a:r>
              <a:rPr lang="en-US" sz="2800" dirty="0"/>
              <a:t>Most looked for a fleshly, political leader/ruler who would rule forever (John 12:34; cf. Isaiah 9:7; Daniel 7:14)</a:t>
            </a:r>
          </a:p>
        </p:txBody>
      </p:sp>
    </p:spTree>
    <p:extLst>
      <p:ext uri="{BB962C8B-B14F-4D97-AF65-F5344CB8AC3E}">
        <p14:creationId xmlns:p14="http://schemas.microsoft.com/office/powerpoint/2010/main" val="3700074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820"/>
            <a:ext cx="8229600" cy="968535"/>
          </a:xfrm>
        </p:spPr>
        <p:txBody>
          <a:bodyPr>
            <a:spAutoFit/>
          </a:bodyPr>
          <a:lstStyle/>
          <a:p>
            <a:r>
              <a:rPr lang="en-US" b="1" dirty="0">
                <a:solidFill>
                  <a:schemeClr val="tx1"/>
                </a:solidFill>
              </a:rPr>
              <a:t>Peter’s Confession</a:t>
            </a:r>
            <a:br>
              <a:rPr lang="en-US" b="1" dirty="0">
                <a:solidFill>
                  <a:schemeClr val="tx1"/>
                </a:solidFill>
              </a:rPr>
            </a:br>
            <a:r>
              <a:rPr lang="en-US" sz="2400" dirty="0">
                <a:solidFill>
                  <a:schemeClr val="tx1"/>
                </a:solidFill>
              </a:rPr>
              <a:t>Matthew 16:13-16; Mark 8:27-30; Luke 9:18-21</a:t>
            </a:r>
            <a:endParaRPr lang="en-US" dirty="0">
              <a:solidFill>
                <a:schemeClr val="tx1"/>
              </a:solidFill>
            </a:endParaRPr>
          </a:p>
        </p:txBody>
      </p:sp>
      <p:sp>
        <p:nvSpPr>
          <p:cNvPr id="3" name="Content Placeholder 2"/>
          <p:cNvSpPr>
            <a:spLocks noGrp="1"/>
          </p:cNvSpPr>
          <p:nvPr>
            <p:ph idx="1"/>
          </p:nvPr>
        </p:nvSpPr>
        <p:spPr>
          <a:xfrm>
            <a:off x="82213" y="1282890"/>
            <a:ext cx="9024079" cy="5262979"/>
          </a:xfrm>
        </p:spPr>
        <p:txBody>
          <a:bodyPr>
            <a:spAutoFit/>
          </a:bodyPr>
          <a:lstStyle/>
          <a:p>
            <a:pPr marL="0" indent="0">
              <a:spcBef>
                <a:spcPts val="0"/>
              </a:spcBef>
              <a:buNone/>
            </a:pPr>
            <a:r>
              <a:rPr lang="en-US" sz="3200" i="1" dirty="0"/>
              <a:t>“</a:t>
            </a:r>
            <a:r>
              <a:rPr lang="en-US" sz="3200" b="1" i="1" dirty="0"/>
              <a:t>The Son of the Living God</a:t>
            </a:r>
            <a:r>
              <a:rPr lang="en-US" sz="3200" i="1" dirty="0"/>
              <a:t>” </a:t>
            </a:r>
            <a:r>
              <a:rPr lang="en-US" sz="2800" i="1" dirty="0"/>
              <a:t>– </a:t>
            </a:r>
            <a:r>
              <a:rPr lang="en-US" sz="2800" dirty="0"/>
              <a:t>a contrast with idols. (1 Samuel 17:26, 36; Jeremiah 10:10; cf. Acts 14:15;</a:t>
            </a:r>
            <a:br>
              <a:rPr lang="en-US" sz="2800" dirty="0"/>
            </a:br>
            <a:r>
              <a:rPr lang="en-US" sz="2800" dirty="0"/>
              <a:t>1 Timothy 4:10; Hebrews 10:31)</a:t>
            </a:r>
          </a:p>
          <a:p>
            <a:pPr marL="0" indent="0">
              <a:spcBef>
                <a:spcPts val="0"/>
              </a:spcBef>
              <a:buNone/>
            </a:pPr>
            <a:r>
              <a:rPr lang="en-US" sz="3200" b="1" dirty="0"/>
              <a:t>A living God who</a:t>
            </a:r>
            <a:r>
              <a:rPr lang="en-US" sz="2800" dirty="0"/>
              <a:t>:</a:t>
            </a:r>
          </a:p>
          <a:p>
            <a:pPr marL="514350" indent="-514350">
              <a:spcBef>
                <a:spcPts val="0"/>
              </a:spcBef>
              <a:buAutoNum type="arabicPeriod"/>
            </a:pPr>
            <a:r>
              <a:rPr lang="en-US" sz="2800" b="1" dirty="0"/>
              <a:t>Speaks</a:t>
            </a:r>
            <a:r>
              <a:rPr lang="en-US" sz="2800" dirty="0"/>
              <a:t> to His creation. (Deuteronomy 5:26-27; Hebrews 1:1-2)</a:t>
            </a:r>
          </a:p>
          <a:p>
            <a:pPr marL="514350" indent="-514350">
              <a:spcBef>
                <a:spcPts val="0"/>
              </a:spcBef>
              <a:buAutoNum type="arabicPeriod"/>
            </a:pPr>
            <a:r>
              <a:rPr lang="en-US" sz="2800" b="1" dirty="0"/>
              <a:t>Fights</a:t>
            </a:r>
            <a:r>
              <a:rPr lang="en-US" sz="2800" dirty="0"/>
              <a:t> and intercedes for His faithful servants. (Joshua 3:10)</a:t>
            </a:r>
          </a:p>
          <a:p>
            <a:pPr marL="514350" indent="-514350">
              <a:spcBef>
                <a:spcPts val="0"/>
              </a:spcBef>
              <a:buAutoNum type="arabicPeriod"/>
            </a:pPr>
            <a:r>
              <a:rPr lang="en-US" sz="2800" b="1" dirty="0"/>
              <a:t>Hears</a:t>
            </a:r>
            <a:r>
              <a:rPr lang="en-US" sz="2800" dirty="0"/>
              <a:t>:</a:t>
            </a:r>
          </a:p>
          <a:p>
            <a:pPr marL="814388" lvl="1" indent="-514350">
              <a:spcBef>
                <a:spcPts val="0"/>
              </a:spcBef>
              <a:buAutoNum type="arabicPeriod"/>
            </a:pPr>
            <a:r>
              <a:rPr lang="en-US" sz="2400" dirty="0"/>
              <a:t>Man’s reproach and defiance. (1 Samuel 17:36; 2 Kings 19:4)</a:t>
            </a:r>
          </a:p>
          <a:p>
            <a:pPr marL="814388" lvl="1" indent="-514350">
              <a:spcBef>
                <a:spcPts val="0"/>
              </a:spcBef>
              <a:buAutoNum type="arabicPeriod"/>
            </a:pPr>
            <a:r>
              <a:rPr lang="en-US" sz="2400" dirty="0"/>
              <a:t>Man’s worship and praise (Psalms 84:2)</a:t>
            </a:r>
          </a:p>
          <a:p>
            <a:pPr marL="514350" indent="-514350">
              <a:spcBef>
                <a:spcPts val="0"/>
              </a:spcBef>
              <a:buAutoNum type="arabicPeriod"/>
            </a:pPr>
            <a:r>
              <a:rPr lang="en-US" sz="2800" dirty="0"/>
              <a:t>Is to be </a:t>
            </a:r>
            <a:r>
              <a:rPr lang="en-US" sz="2800" b="1" dirty="0"/>
              <a:t>feared</a:t>
            </a:r>
            <a:r>
              <a:rPr lang="en-US" sz="2800" dirty="0"/>
              <a:t>. (Hebrews 10:31)</a:t>
            </a:r>
          </a:p>
        </p:txBody>
      </p:sp>
    </p:spTree>
    <p:extLst>
      <p:ext uri="{BB962C8B-B14F-4D97-AF65-F5344CB8AC3E}">
        <p14:creationId xmlns:p14="http://schemas.microsoft.com/office/powerpoint/2010/main" val="9101797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fade">
                                      <p:cBhvr>
                                        <p:cTn id="30" dur="500"/>
                                        <p:tgtEl>
                                          <p:spTgt spid="3">
                                            <p:txEl>
                                              <p:pRg st="5" end="5"/>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fade">
                                      <p:cBhvr>
                                        <p:cTn id="33" dur="500"/>
                                        <p:tgtEl>
                                          <p:spTgt spid="3">
                                            <p:txEl>
                                              <p:pRg st="6" end="6"/>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Effect transition="in" filter="fade">
                                      <p:cBhvr>
                                        <p:cTn id="38"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820"/>
            <a:ext cx="8229600" cy="968535"/>
          </a:xfrm>
        </p:spPr>
        <p:txBody>
          <a:bodyPr>
            <a:spAutoFit/>
          </a:bodyPr>
          <a:lstStyle/>
          <a:p>
            <a:r>
              <a:rPr lang="en-US" b="1" dirty="0">
                <a:solidFill>
                  <a:schemeClr val="tx1"/>
                </a:solidFill>
              </a:rPr>
              <a:t>Peter’s Confession</a:t>
            </a:r>
            <a:br>
              <a:rPr lang="en-US" b="1" dirty="0">
                <a:solidFill>
                  <a:schemeClr val="tx1"/>
                </a:solidFill>
              </a:rPr>
            </a:br>
            <a:r>
              <a:rPr lang="en-US" sz="2400" dirty="0">
                <a:solidFill>
                  <a:schemeClr val="tx1"/>
                </a:solidFill>
              </a:rPr>
              <a:t>Matthew 16:13-16; Mark 8:27-30; Luke 9:18-21</a:t>
            </a:r>
            <a:endParaRPr lang="en-US" dirty="0">
              <a:solidFill>
                <a:schemeClr val="tx1"/>
              </a:solidFill>
            </a:endParaRPr>
          </a:p>
        </p:txBody>
      </p:sp>
      <p:sp>
        <p:nvSpPr>
          <p:cNvPr id="3" name="Content Placeholder 2"/>
          <p:cNvSpPr>
            <a:spLocks noGrp="1"/>
          </p:cNvSpPr>
          <p:nvPr>
            <p:ph idx="1"/>
          </p:nvPr>
        </p:nvSpPr>
        <p:spPr>
          <a:xfrm>
            <a:off x="119921" y="1282890"/>
            <a:ext cx="8874177" cy="5262979"/>
          </a:xfrm>
        </p:spPr>
        <p:txBody>
          <a:bodyPr>
            <a:spAutoFit/>
          </a:bodyPr>
          <a:lstStyle/>
          <a:p>
            <a:pPr marL="0" indent="0">
              <a:spcBef>
                <a:spcPts val="0"/>
              </a:spcBef>
              <a:buNone/>
            </a:pPr>
            <a:r>
              <a:rPr lang="en-US" sz="2800" i="1" dirty="0"/>
              <a:t>"Blessed are you, Simon </a:t>
            </a:r>
            <a:r>
              <a:rPr lang="en-US" sz="2800" i="1" dirty="0" err="1"/>
              <a:t>Barjona</a:t>
            </a:r>
            <a:r>
              <a:rPr lang="en-US" sz="2800" i="1" dirty="0"/>
              <a:t>, </a:t>
            </a:r>
            <a:r>
              <a:rPr lang="en-US" sz="2800" b="1" i="1" dirty="0"/>
              <a:t>because flesh and blood did not reveal this to you</a:t>
            </a:r>
            <a:r>
              <a:rPr lang="en-US" sz="2800" i="1" dirty="0"/>
              <a:t>, but My Father who is in heaven.”</a:t>
            </a:r>
            <a:r>
              <a:rPr lang="en-US" sz="2800" dirty="0"/>
              <a:t> (Matthew 16:17)</a:t>
            </a:r>
          </a:p>
          <a:p>
            <a:pPr marL="0" indent="0">
              <a:spcBef>
                <a:spcPts val="0"/>
              </a:spcBef>
              <a:buNone/>
            </a:pPr>
            <a:r>
              <a:rPr lang="en-US" sz="2800" i="1" dirty="0"/>
              <a:t>“</a:t>
            </a:r>
            <a:r>
              <a:rPr lang="en-US" sz="2800" b="1" i="1" dirty="0"/>
              <a:t>Simon </a:t>
            </a:r>
            <a:r>
              <a:rPr lang="en-US" sz="2800" b="1" i="1" dirty="0" err="1"/>
              <a:t>Barjona</a:t>
            </a:r>
            <a:r>
              <a:rPr lang="en-US" sz="2800" i="1" dirty="0"/>
              <a:t>”</a:t>
            </a:r>
            <a:r>
              <a:rPr lang="en-US" sz="2800" dirty="0"/>
              <a:t> – literally son of </a:t>
            </a:r>
            <a:r>
              <a:rPr lang="en-US" sz="2800" dirty="0" err="1"/>
              <a:t>Jona</a:t>
            </a:r>
            <a:r>
              <a:rPr lang="en-US" sz="2800" dirty="0"/>
              <a:t>. (John 1:42)</a:t>
            </a:r>
          </a:p>
          <a:p>
            <a:pPr marL="0" indent="0">
              <a:spcBef>
                <a:spcPts val="0"/>
              </a:spcBef>
              <a:buNone/>
            </a:pPr>
            <a:r>
              <a:rPr lang="en-US" sz="2800" i="1" dirty="0"/>
              <a:t>“</a:t>
            </a:r>
            <a:r>
              <a:rPr lang="en-US" sz="2800" b="1" i="1" dirty="0"/>
              <a:t>Reveal</a:t>
            </a:r>
            <a:r>
              <a:rPr lang="en-US" sz="2800" i="1" dirty="0"/>
              <a:t>”</a:t>
            </a:r>
            <a:r>
              <a:rPr lang="en-US" sz="2800" dirty="0"/>
              <a:t> – “take the cover off” (Strong) (Luke 10:21-24)</a:t>
            </a:r>
          </a:p>
          <a:p>
            <a:pPr marL="0" indent="0">
              <a:spcBef>
                <a:spcPts val="0"/>
              </a:spcBef>
              <a:buNone/>
            </a:pPr>
            <a:r>
              <a:rPr lang="en-US" sz="2800" dirty="0"/>
              <a:t>Human wisdom and teaching didn’t lead to this conclusion. (Galatians 1:16; 1 Corinthians 2:3ff)</a:t>
            </a:r>
          </a:p>
          <a:p>
            <a:pPr marL="0" indent="0">
              <a:spcBef>
                <a:spcPts val="0"/>
              </a:spcBef>
              <a:buNone/>
            </a:pPr>
            <a:r>
              <a:rPr lang="en-US" sz="2800" dirty="0"/>
              <a:t>The Heavenly Father revealed this to Peter and the apostles. How?</a:t>
            </a:r>
          </a:p>
          <a:p>
            <a:pPr marL="0" indent="0">
              <a:spcBef>
                <a:spcPts val="0"/>
              </a:spcBef>
              <a:buNone/>
            </a:pPr>
            <a:r>
              <a:rPr lang="en-US" sz="2800" dirty="0"/>
              <a:t>Through direct revelation? (Acts 2, 10).</a:t>
            </a:r>
          </a:p>
          <a:p>
            <a:pPr marL="0" indent="0">
              <a:spcBef>
                <a:spcPts val="0"/>
              </a:spcBef>
              <a:buNone/>
            </a:pPr>
            <a:r>
              <a:rPr lang="en-US" sz="2800" dirty="0"/>
              <a:t>Through truly seeing the </a:t>
            </a:r>
            <a:r>
              <a:rPr lang="en-US" sz="2800" i="1" dirty="0"/>
              <a:t>“</a:t>
            </a:r>
            <a:r>
              <a:rPr lang="en-US" sz="2800" b="1" i="1" dirty="0"/>
              <a:t>signs</a:t>
            </a:r>
            <a:r>
              <a:rPr lang="en-US" sz="2800" i="1" dirty="0"/>
              <a:t>”</a:t>
            </a:r>
            <a:r>
              <a:rPr lang="en-US" sz="2800" dirty="0"/>
              <a:t>! (Acts 2:22)</a:t>
            </a:r>
          </a:p>
        </p:txBody>
      </p:sp>
    </p:spTree>
    <p:extLst>
      <p:ext uri="{BB962C8B-B14F-4D97-AF65-F5344CB8AC3E}">
        <p14:creationId xmlns:p14="http://schemas.microsoft.com/office/powerpoint/2010/main" val="3496328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820"/>
            <a:ext cx="8229600" cy="968535"/>
          </a:xfrm>
        </p:spPr>
        <p:txBody>
          <a:bodyPr>
            <a:spAutoFit/>
          </a:bodyPr>
          <a:lstStyle/>
          <a:p>
            <a:r>
              <a:rPr lang="en-US" b="1" dirty="0">
                <a:solidFill>
                  <a:schemeClr val="tx1"/>
                </a:solidFill>
              </a:rPr>
              <a:t>Peter’s Confession</a:t>
            </a:r>
            <a:br>
              <a:rPr lang="en-US" b="1" dirty="0">
                <a:solidFill>
                  <a:schemeClr val="tx1"/>
                </a:solidFill>
              </a:rPr>
            </a:br>
            <a:r>
              <a:rPr lang="en-US" sz="2400" dirty="0">
                <a:solidFill>
                  <a:schemeClr val="tx1"/>
                </a:solidFill>
              </a:rPr>
              <a:t>Matthew 16:13-19; Mark 8:27-30; Luke 9:18-21</a:t>
            </a:r>
            <a:endParaRPr lang="en-US" dirty="0">
              <a:solidFill>
                <a:schemeClr val="tx1"/>
              </a:solidFill>
            </a:endParaRPr>
          </a:p>
        </p:txBody>
      </p:sp>
      <p:sp>
        <p:nvSpPr>
          <p:cNvPr id="3" name="Content Placeholder 2"/>
          <p:cNvSpPr>
            <a:spLocks noGrp="1"/>
          </p:cNvSpPr>
          <p:nvPr>
            <p:ph idx="1"/>
          </p:nvPr>
        </p:nvSpPr>
        <p:spPr>
          <a:xfrm>
            <a:off x="119921" y="1282890"/>
            <a:ext cx="8874177" cy="3194721"/>
          </a:xfrm>
        </p:spPr>
        <p:txBody>
          <a:bodyPr>
            <a:spAutoFit/>
          </a:bodyPr>
          <a:lstStyle/>
          <a:p>
            <a:pPr marL="0" indent="0">
              <a:buNone/>
            </a:pPr>
            <a:r>
              <a:rPr lang="en-US" sz="2800" dirty="0"/>
              <a:t>Jesus continued in response to Peter’s confession:</a:t>
            </a:r>
          </a:p>
          <a:p>
            <a:pPr marL="0" indent="0">
              <a:buNone/>
            </a:pPr>
            <a:r>
              <a:rPr lang="en-US" sz="2800" i="1" dirty="0"/>
              <a:t>“I also say to you that you are Peter, and </a:t>
            </a:r>
            <a:r>
              <a:rPr lang="en-US" sz="2800" b="1" i="1" dirty="0"/>
              <a:t>upon this rock I will build My church</a:t>
            </a:r>
            <a:r>
              <a:rPr lang="en-US" sz="2800" i="1" dirty="0"/>
              <a:t>; and </a:t>
            </a:r>
            <a:r>
              <a:rPr lang="en-US" sz="2800" b="1" i="1" dirty="0"/>
              <a:t>the gates of Hades will not overpower it</a:t>
            </a:r>
            <a:r>
              <a:rPr lang="en-US" sz="2800" i="1" dirty="0"/>
              <a:t>. I will give you the keys of the kingdom of heaven; and whatever you bind on earth shall have been bound in heaven, and whatever you loose on earth shall have been loosed in heaven.” </a:t>
            </a:r>
            <a:r>
              <a:rPr lang="en-US" sz="2800" dirty="0"/>
              <a:t>(verses 18-19)</a:t>
            </a:r>
          </a:p>
        </p:txBody>
      </p:sp>
    </p:spTree>
    <p:extLst>
      <p:ext uri="{BB962C8B-B14F-4D97-AF65-F5344CB8AC3E}">
        <p14:creationId xmlns:p14="http://schemas.microsoft.com/office/powerpoint/2010/main" val="26022723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mpany background presentatio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spDef>
      <a:spPr>
        <a:solidFill>
          <a:schemeClr val="tx2"/>
        </a:solidFill>
        <a:ln>
          <a:solidFill>
            <a:schemeClr val="tx2"/>
          </a:solidFill>
        </a:ln>
      </a:spPr>
      <a:bodyPr rtlCol="0" anchor="ctr"/>
      <a:lstStyle>
        <a:defPPr algn="ctr">
          <a:defRPr dirty="0" err="1"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ompany meeting presentation.potx" id="{77F2D8A2-507B-4878-B2FF-8D528D9C7FD9}" vid="{1CC704D5-A0BA-4179-BDE4-EF17843D99B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Theme16</Template>
  <TotalTime>3148</TotalTime>
  <Words>1532</Words>
  <Application>Microsoft Office PowerPoint</Application>
  <PresentationFormat>On-screen Show (4:3)</PresentationFormat>
  <Paragraphs>105</Paragraphs>
  <Slides>7</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Century Gothic</vt:lpstr>
      <vt:lpstr>Courier New</vt:lpstr>
      <vt:lpstr>Palatino Linotype</vt:lpstr>
      <vt:lpstr>Company background presentation</vt:lpstr>
      <vt:lpstr>The Life of Jesus Christ Lesson 11 – In Galilee And Beyond</vt:lpstr>
      <vt:lpstr>Peter’s Confession Matthew 16:13-16; Mark 8:27-30; Luke 9:18-21</vt:lpstr>
      <vt:lpstr>Peter’s Confession Matthew 16:13-16; Mark 8:27-30; Luke 9:18-21</vt:lpstr>
      <vt:lpstr>Peter’s Confession Matthew 16:13-16; Mark 8:27-30; Luke 9:18-21</vt:lpstr>
      <vt:lpstr>Peter’s Confession Matthew 16:13-16; Mark 8:27-30; Luke 9:18-21</vt:lpstr>
      <vt:lpstr>Peter’s Confession Matthew 16:13-16; Mark 8:27-30; Luke 9:18-21</vt:lpstr>
      <vt:lpstr>Peter’s Confession Matthew 16:13-19; Mark 8:27-30; Luke 9:18-21</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 Lesson 11 - (5-27-20)</dc:title>
  <dc:creator>Chris Simmons</dc:creator>
  <cp:lastModifiedBy>Richard Lidh</cp:lastModifiedBy>
  <cp:revision>11</cp:revision>
  <cp:lastPrinted>2020-05-29T17:36:21Z</cp:lastPrinted>
  <dcterms:created xsi:type="dcterms:W3CDTF">2011-11-13T00:33:04Z</dcterms:created>
  <dcterms:modified xsi:type="dcterms:W3CDTF">2020-05-29T17:36:24Z</dcterms:modified>
</cp:coreProperties>
</file>